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3" r:id="rId3"/>
    <p:sldId id="294" r:id="rId4"/>
    <p:sldId id="287" r:id="rId5"/>
    <p:sldId id="286" r:id="rId6"/>
    <p:sldId id="291" r:id="rId7"/>
    <p:sldId id="285" r:id="rId8"/>
    <p:sldId id="276" r:id="rId9"/>
    <p:sldId id="277" r:id="rId10"/>
    <p:sldId id="292" r:id="rId11"/>
    <p:sldId id="288" r:id="rId12"/>
    <p:sldId id="293" r:id="rId13"/>
    <p:sldId id="290" r:id="rId14"/>
    <p:sldId id="278" r:id="rId15"/>
    <p:sldId id="29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D8463-6B90-3448-E4B0-207FA97CAED3}" v="83" dt="2023-05-07T08:55:17.817"/>
    <p1510:client id="{3A32F4F4-5D3D-41DD-AA1D-2CA5B02F40E7}" v="476" dt="2023-05-07T08:46:29.098"/>
    <p1510:client id="{6D53FF4C-E4FF-B946-B42F-F46F616C6533}" v="365" dt="2023-05-07T08:56:46.140"/>
    <p1510:client id="{9032536B-6123-7946-2DAC-425253C2812E}" v="225" vWet="226" dt="2023-05-07T08:31:44.310"/>
    <p1510:client id="{C720CF89-5FBD-1F41-B609-74700FB0F4D7}" v="39" dt="2023-05-07T09:00:11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5"/>
  </p:normalViewPr>
  <p:slideViewPr>
    <p:cSldViewPr snapToGrid="0">
      <p:cViewPr varScale="1">
        <p:scale>
          <a:sx n="124" d="100"/>
          <a:sy n="124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07.05.23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07.05.23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2" r:id="rId32"/>
    <p:sldLayoutId id="2147483673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689" r:id="rId48"/>
    <p:sldLayoutId id="2147483690" r:id="rId49"/>
    <p:sldLayoutId id="2147483691" r:id="rId50"/>
    <p:sldLayoutId id="2147483692" r:id="rId51"/>
    <p:sldLayoutId id="2147483693" r:id="rId52"/>
    <p:sldLayoutId id="2147483694" r:id="rId53"/>
    <p:sldLayoutId id="2147483695" r:id="rId54"/>
    <p:sldLayoutId id="2147483674" r:id="rId55"/>
    <p:sldLayoutId id="2147483675" r:id="rId56"/>
    <p:sldLayoutId id="2147483676" r:id="rId57"/>
    <p:sldLayoutId id="2147483677" r:id="rId58"/>
    <p:sldLayoutId id="2147483678" r:id="rId59"/>
    <p:sldLayoutId id="2147483679" r:id="rId60"/>
    <p:sldLayoutId id="2147483680" r:id="rId61"/>
    <p:sldLayoutId id="2147483649" r:id="rId62"/>
    <p:sldLayoutId id="2147483651" r:id="rId63"/>
    <p:sldLayoutId id="2147483652" r:id="rId64"/>
    <p:sldLayoutId id="2147483653" r:id="rId65"/>
    <p:sldLayoutId id="2147483654" r:id="rId66"/>
    <p:sldLayoutId id="2147483650" r:id="rId67"/>
    <p:sldLayoutId id="2147483655" r:id="rId68"/>
    <p:sldLayoutId id="2147483656" r:id="rId69"/>
    <p:sldLayoutId id="2147483657" r:id="rId70"/>
    <p:sldLayoutId id="2147483658" r:id="rId71"/>
    <p:sldLayoutId id="2147483659" r:id="rId72"/>
    <p:sldLayoutId id="2147483660" r:id="rId73"/>
    <p:sldLayoutId id="2147483661" r:id="rId74"/>
    <p:sldLayoutId id="2147483662" r:id="rId75"/>
    <p:sldLayoutId id="2147483663" r:id="rId76"/>
    <p:sldLayoutId id="2147483664" r:id="rId7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6449" y="347280"/>
            <a:ext cx="1800000" cy="360000"/>
          </a:xfrm>
        </p:spPr>
        <p:txBody>
          <a:bodyPr/>
          <a:lstStyle/>
          <a:p>
            <a:r>
              <a:rPr lang="de-CH"/>
              <a:t>Quantum Hackathon</a:t>
            </a:r>
          </a:p>
        </p:txBody>
      </p:sp>
      <p:pic>
        <p:nvPicPr>
          <p:cNvPr id="19" name="图片 19" descr="文本&#10;&#10;已自动生成说明">
            <a:extLst>
              <a:ext uri="{FF2B5EF4-FFF2-40B4-BE49-F238E27FC236}">
                <a16:creationId xmlns:a16="http://schemas.microsoft.com/office/drawing/2014/main" id="{74AC1B8A-1C19-9A5C-9361-363FA64C95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7598" r="69" b="2776"/>
          <a:stretch/>
        </p:blipFill>
        <p:spPr>
          <a:xfrm>
            <a:off x="731838" y="1082582"/>
            <a:ext cx="10720934" cy="54084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E4CAD57-5364-2D5F-A6FA-174B72911622}"/>
              </a:ext>
            </a:extLst>
          </p:cNvPr>
          <p:cNvSpPr/>
          <p:nvPr/>
        </p:nvSpPr>
        <p:spPr>
          <a:xfrm>
            <a:off x="2427122" y="1874824"/>
            <a:ext cx="7650480" cy="3621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BC9CB1-E91D-E89E-44A3-CC2A5CACB971}"/>
              </a:ext>
            </a:extLst>
          </p:cNvPr>
          <p:cNvSpPr txBox="1"/>
          <p:nvPr/>
        </p:nvSpPr>
        <p:spPr>
          <a:xfrm>
            <a:off x="2347874" y="2630728"/>
            <a:ext cx="76331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Solving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Geometric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Brownian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Motion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with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Quantum Computers</a:t>
            </a:r>
            <a:endParaRPr lang="zh-CN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A838104-D339-C4F4-FD65-13F4BC2C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81F8-CBA9-82F8-AF75-74DF629B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Parallellization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8D8F-EA94-7DF4-EF1A-773A112C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93" y="1412875"/>
            <a:ext cx="5364163" cy="4680000"/>
          </a:xfrm>
        </p:spPr>
        <p:txBody>
          <a:bodyPr/>
          <a:lstStyle/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executed</a:t>
            </a:r>
            <a:r>
              <a:rPr lang="de-DE" b="1" dirty="0"/>
              <a:t> </a:t>
            </a:r>
            <a:r>
              <a:rPr lang="de-DE" b="1" dirty="0" err="1"/>
              <a:t>simultaneously</a:t>
            </a:r>
            <a:r>
              <a:rPr lang="de-DE" b="1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to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ancilla</a:t>
            </a:r>
            <a:r>
              <a:rPr lang="de-DE" dirty="0"/>
              <a:t> </a:t>
            </a:r>
            <a:r>
              <a:rPr lang="de-DE" dirty="0" err="1"/>
              <a:t>qubit</a:t>
            </a:r>
            <a:endParaRPr lang="de-DE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commutate</a:t>
            </a:r>
            <a:r>
              <a:rPr lang="de-DE" dirty="0"/>
              <a:t>:</a:t>
            </a:r>
          </a:p>
          <a:p>
            <a:pPr marL="135890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58900" lvl="2" indent="-285750">
              <a:buFont typeface="Wingdings" panose="05000000000000000000" pitchFamily="2" charset="2"/>
              <a:buChar char="Ø"/>
            </a:pPr>
            <a:r>
              <a:rPr lang="en-US" dirty="0"/>
              <a:t>Higher frequency of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6BEC6-8618-BCA5-498B-C70F8BE3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610E-9DBF-5DE5-8C7B-87101681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5FB0F-6904-ED3D-2DF7-3BD5AF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7B1FD6-5799-BD2E-899F-8F37637ACDFE}"/>
              </a:ext>
            </a:extLst>
          </p:cNvPr>
          <p:cNvSpPr/>
          <p:nvPr/>
        </p:nvSpPr>
        <p:spPr>
          <a:xfrm>
            <a:off x="9126345" y="1763745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FEA183-FE58-B1D3-2B90-2F14E3F004CF}"/>
              </a:ext>
            </a:extLst>
          </p:cNvPr>
          <p:cNvSpPr/>
          <p:nvPr/>
        </p:nvSpPr>
        <p:spPr>
          <a:xfrm>
            <a:off x="7089924" y="1382928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2C72A7-9344-A016-0DDB-71FAD63EB10E}"/>
              </a:ext>
            </a:extLst>
          </p:cNvPr>
          <p:cNvSpPr/>
          <p:nvPr/>
        </p:nvSpPr>
        <p:spPr>
          <a:xfrm>
            <a:off x="7089924" y="2062023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Qbuit</a:t>
            </a:r>
            <a:endParaRPr lang="de-D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FF8D1-4D61-ADB0-F226-4495BB0B365F}"/>
              </a:ext>
            </a:extLst>
          </p:cNvPr>
          <p:cNvCxnSpPr>
            <a:cxnSpLocks/>
          </p:cNvCxnSpPr>
          <p:nvPr/>
        </p:nvCxnSpPr>
        <p:spPr>
          <a:xfrm>
            <a:off x="8437271" y="1770809"/>
            <a:ext cx="689074" cy="33954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182EA-84D0-38B4-B0B5-D58008992A99}"/>
              </a:ext>
            </a:extLst>
          </p:cNvPr>
          <p:cNvCxnSpPr>
            <a:cxnSpLocks/>
          </p:cNvCxnSpPr>
          <p:nvPr/>
        </p:nvCxnSpPr>
        <p:spPr>
          <a:xfrm flipV="1">
            <a:off x="8437271" y="2110356"/>
            <a:ext cx="689074" cy="33954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07B6A5-2B9C-0BD7-DC6B-0EE7A6A39387}"/>
              </a:ext>
            </a:extLst>
          </p:cNvPr>
          <p:cNvSpPr/>
          <p:nvPr/>
        </p:nvSpPr>
        <p:spPr>
          <a:xfrm>
            <a:off x="9126345" y="3099182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3881A6-C16A-6463-C607-293AEDA9E852}"/>
              </a:ext>
            </a:extLst>
          </p:cNvPr>
          <p:cNvSpPr/>
          <p:nvPr/>
        </p:nvSpPr>
        <p:spPr>
          <a:xfrm>
            <a:off x="7089924" y="3099182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096388-D6D1-DAE3-96E6-82CB7DECF3E2}"/>
              </a:ext>
            </a:extLst>
          </p:cNvPr>
          <p:cNvSpPr/>
          <p:nvPr/>
        </p:nvSpPr>
        <p:spPr>
          <a:xfrm>
            <a:off x="7089924" y="3778277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Qbuit</a:t>
            </a:r>
            <a:endParaRPr lang="de-DE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1B47F6-3A3A-9B7C-BE2D-CEA831786139}"/>
              </a:ext>
            </a:extLst>
          </p:cNvPr>
          <p:cNvCxnSpPr>
            <a:cxnSpLocks/>
          </p:cNvCxnSpPr>
          <p:nvPr/>
        </p:nvCxnSpPr>
        <p:spPr>
          <a:xfrm>
            <a:off x="8437271" y="3487063"/>
            <a:ext cx="689074" cy="0"/>
          </a:xfrm>
          <a:prstGeom prst="line">
            <a:avLst/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EEC8354-4B62-66E7-EAA2-DB17B5B4C4C0}"/>
              </a:ext>
            </a:extLst>
          </p:cNvPr>
          <p:cNvSpPr/>
          <p:nvPr/>
        </p:nvSpPr>
        <p:spPr>
          <a:xfrm>
            <a:off x="9126345" y="377372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F790FA-9BC3-0949-9A1B-5F6ACA232560}"/>
              </a:ext>
            </a:extLst>
          </p:cNvPr>
          <p:cNvCxnSpPr>
            <a:cxnSpLocks/>
          </p:cNvCxnSpPr>
          <p:nvPr/>
        </p:nvCxnSpPr>
        <p:spPr>
          <a:xfrm flipV="1">
            <a:off x="8437271" y="4161609"/>
            <a:ext cx="689074" cy="4549"/>
          </a:xfrm>
          <a:prstGeom prst="line">
            <a:avLst/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FEBC377-324C-CD01-7445-097B8E18783C}"/>
              </a:ext>
            </a:extLst>
          </p:cNvPr>
          <p:cNvSpPr/>
          <p:nvPr/>
        </p:nvSpPr>
        <p:spPr>
          <a:xfrm>
            <a:off x="8728572" y="46606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B7605F-C44E-B73D-8412-072E1BA815E7}"/>
              </a:ext>
            </a:extLst>
          </p:cNvPr>
          <p:cNvSpPr/>
          <p:nvPr/>
        </p:nvSpPr>
        <p:spPr>
          <a:xfrm>
            <a:off x="8728572" y="49273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CAF38-0DD6-7598-C13A-77020ECB6C7A}"/>
              </a:ext>
            </a:extLst>
          </p:cNvPr>
          <p:cNvSpPr/>
          <p:nvPr/>
        </p:nvSpPr>
        <p:spPr>
          <a:xfrm>
            <a:off x="8728572" y="51940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0C29AB64-984A-0142-A19B-16ACB859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23" y="3051036"/>
            <a:ext cx="1437502" cy="755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77F6D86-6DD1-7560-1ED6-D327531458D3}"/>
              </a:ext>
            </a:extLst>
          </p:cNvPr>
          <p:cNvSpPr txBox="1"/>
          <p:nvPr/>
        </p:nvSpPr>
        <p:spPr>
          <a:xfrm>
            <a:off x="7569001" y="444867"/>
            <a:ext cx="1159571" cy="37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Latency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93F5ED6-764C-2529-831E-DDF7968B8FA3}"/>
              </a:ext>
            </a:extLst>
          </p:cNvPr>
          <p:cNvCxnSpPr>
            <a:cxnSpLocks/>
            <a:stCxn id="72" idx="3"/>
            <a:endCxn id="17" idx="0"/>
          </p:cNvCxnSpPr>
          <p:nvPr/>
        </p:nvCxnSpPr>
        <p:spPr>
          <a:xfrm>
            <a:off x="8728572" y="633230"/>
            <a:ext cx="1071447" cy="113051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1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err="1"/>
              <a:t>Parellizations</a:t>
            </a:r>
            <a:endParaRPr lang="de-CH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Reduce the shots required by using more ancillas. </a:t>
            </a: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Speed up of N</a:t>
            </a:r>
            <a:endParaRPr lang="en-GB" baseline="30000" dirty="0">
              <a:cs typeface="Arial"/>
            </a:endParaRPr>
          </a:p>
          <a:p>
            <a:endParaRPr lang="en-GB" dirty="0">
              <a:cs typeface="Arial"/>
            </a:endParaRPr>
          </a:p>
        </p:txBody>
      </p:sp>
      <p:pic>
        <p:nvPicPr>
          <p:cNvPr id="9" name="Picture 9" descr="Chart, diagram, schematic&#10;&#10;Description automatically generated">
            <a:extLst>
              <a:ext uri="{FF2B5EF4-FFF2-40B4-BE49-F238E27FC236}">
                <a16:creationId xmlns:a16="http://schemas.microsoft.com/office/drawing/2014/main" id="{BC1A4496-969B-40FD-79EA-BB282D00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838102"/>
            <a:ext cx="6909459" cy="38547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D538F-F222-500B-DCFA-AA58FF5EE33E}"/>
                  </a:ext>
                </a:extLst>
              </p:cNvPr>
              <p:cNvSpPr txBox="1"/>
              <p:nvPr/>
            </p:nvSpPr>
            <p:spPr>
              <a:xfrm>
                <a:off x="7962472" y="4181582"/>
                <a:ext cx="43100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</a:rPr>
                  <a:t>Use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 to extract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GB" sz="1800">
                        <a:effectLst/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GB" sz="1800">
                        <a:effectLst/>
                        <a:latin typeface="Cambria Math" panose="02040503050406030204" pitchFamily="18" charset="0"/>
                      </a:rPr>
                      <m:t>nωx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.</a:t>
                </a:r>
                <a:endParaRPr lang="en-GB" sz="1800" dirty="0">
                  <a:effectLst/>
                  <a:latin typeface="Calibri" panose="020F0502020204030204" pitchFamily="34" charset="0"/>
                </a:endParaRPr>
              </a:p>
              <a:p>
                <a:endParaRPr lang="en-CH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D538F-F222-500B-DCFA-AA58FF5EE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72" y="4181582"/>
                <a:ext cx="4310026" cy="646331"/>
              </a:xfrm>
              <a:prstGeom prst="rect">
                <a:avLst/>
              </a:prstGeom>
              <a:blipFill>
                <a:blip r:embed="rId3"/>
                <a:stretch>
                  <a:fillRect l="-880" t="-5769" r="-2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E25E99F-EAE4-2141-2E50-C90FB3E9F265}"/>
              </a:ext>
            </a:extLst>
          </p:cNvPr>
          <p:cNvSpPr/>
          <p:nvPr/>
        </p:nvSpPr>
        <p:spPr>
          <a:xfrm>
            <a:off x="7546768" y="3914454"/>
            <a:ext cx="220495" cy="91345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2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6E6C-AA7A-F3A8-875F-34CD2E41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Distributing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to multiple </a:t>
            </a:r>
            <a:r>
              <a:rPr lang="de-DE" dirty="0" err="1"/>
              <a:t>machines</a:t>
            </a:r>
            <a:r>
              <a:rPr lang="de-DE" dirty="0"/>
              <a:t>/QPUs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01C6-90BF-27B6-87DB-D568BE073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6603683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discretization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qubits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Not possible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QPU </a:t>
            </a:r>
            <a:r>
              <a:rPr lang="de-DE" dirty="0" err="1"/>
              <a:t>currently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Requirement</a:t>
            </a:r>
            <a:r>
              <a:rPr lang="de-DE" dirty="0"/>
              <a:t> to </a:t>
            </a: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multiple </a:t>
            </a:r>
            <a:r>
              <a:rPr lang="de-DE" dirty="0" err="1"/>
              <a:t>machines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can be realized in two ways: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Common </a:t>
            </a:r>
            <a:r>
              <a:rPr lang="de-DE" dirty="0" err="1"/>
              <a:t>ancillas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qubits</a:t>
            </a:r>
            <a:endParaRPr lang="de-DE" dirty="0"/>
          </a:p>
          <a:p>
            <a:pPr marL="539750" lvl="1" indent="0">
              <a:buNone/>
            </a:pPr>
            <a:r>
              <a:rPr lang="de-DE" dirty="0"/>
              <a:t>and/</a:t>
            </a:r>
            <a:r>
              <a:rPr lang="de-DE" dirty="0" err="1"/>
              <a:t>or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Common </a:t>
            </a:r>
            <a:r>
              <a:rPr lang="de-DE" dirty="0" err="1"/>
              <a:t>qubits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ancillas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5D97-C7BD-F107-1FB3-F22BD07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F543-A372-E16F-49C0-62F94008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19C7-FD70-6E0B-A01C-A197A0B9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6F3165-0F91-3FAC-53BF-C4070D1142A3}"/>
              </a:ext>
            </a:extLst>
          </p:cNvPr>
          <p:cNvSpPr/>
          <p:nvPr/>
        </p:nvSpPr>
        <p:spPr>
          <a:xfrm>
            <a:off x="8728108" y="202620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9B28E-CE43-CE9A-1E1C-1088F438EAF2}"/>
              </a:ext>
            </a:extLst>
          </p:cNvPr>
          <p:cNvSpPr/>
          <p:nvPr/>
        </p:nvSpPr>
        <p:spPr>
          <a:xfrm>
            <a:off x="7782361" y="1035740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5CF7F-2C9B-7388-91E6-1847A911E2A8}"/>
              </a:ext>
            </a:extLst>
          </p:cNvPr>
          <p:cNvSpPr/>
          <p:nvPr/>
        </p:nvSpPr>
        <p:spPr>
          <a:xfrm>
            <a:off x="9673854" y="1035739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074F39-C5FD-0006-8D92-D4B40D8DD30D}"/>
              </a:ext>
            </a:extLst>
          </p:cNvPr>
          <p:cNvSpPr/>
          <p:nvPr/>
        </p:nvSpPr>
        <p:spPr>
          <a:xfrm>
            <a:off x="7776605" y="4358882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039399-AFEE-A562-201F-B78DEFE18E77}"/>
              </a:ext>
            </a:extLst>
          </p:cNvPr>
          <p:cNvSpPr/>
          <p:nvPr/>
        </p:nvSpPr>
        <p:spPr>
          <a:xfrm>
            <a:off x="8728107" y="3486333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de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710DA7-89C2-7479-43B2-DF9934AD38E2}"/>
              </a:ext>
            </a:extLst>
          </p:cNvPr>
          <p:cNvSpPr/>
          <p:nvPr/>
        </p:nvSpPr>
        <p:spPr>
          <a:xfrm>
            <a:off x="9619446" y="437486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FED02D-BC00-B99B-B284-B1E56E8F05A8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8456035" y="1714835"/>
            <a:ext cx="945747" cy="311373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7CDE4-1715-3DCF-9ED1-62163C23CB92}"/>
              </a:ext>
            </a:extLst>
          </p:cNvPr>
          <p:cNvCxnSpPr>
            <a:stCxn id="9" idx="4"/>
            <a:endCxn id="7" idx="0"/>
          </p:cNvCxnSpPr>
          <p:nvPr/>
        </p:nvCxnSpPr>
        <p:spPr>
          <a:xfrm flipH="1">
            <a:off x="9401782" y="1714834"/>
            <a:ext cx="945746" cy="311374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DA3C9A-6791-D142-DCA8-9671F296AC32}"/>
              </a:ext>
            </a:extLst>
          </p:cNvPr>
          <p:cNvCxnSpPr>
            <a:stCxn id="14" idx="4"/>
            <a:endCxn id="12" idx="0"/>
          </p:cNvCxnSpPr>
          <p:nvPr/>
        </p:nvCxnSpPr>
        <p:spPr>
          <a:xfrm flipH="1">
            <a:off x="8450279" y="4165428"/>
            <a:ext cx="951502" cy="193454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6FEC47-1AB6-A275-3C27-D0FC13239F5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9401781" y="4165428"/>
            <a:ext cx="891339" cy="20944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8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Noise </a:t>
            </a:r>
            <a:r>
              <a:rPr lang="de-DE" dirty="0" err="1"/>
              <a:t>optimization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Created the fire-opal code to compensate noise.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2 day wait on the least used QPU.</a:t>
            </a:r>
          </a:p>
          <a:p>
            <a:endParaRPr lang="en-GB" dirty="0">
              <a:cs typeface="Arial"/>
            </a:endParaRP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AD19F0DF-5903-D9E5-3569-B20C88A7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846187"/>
            <a:ext cx="2743200" cy="27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/>
              <a:t>Benchmarking</a:t>
            </a:r>
            <a:endParaRPr lang="de-CH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0D2E15EF-4EC7-726D-F135-A5E6469A4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5" cy="4680000"/>
              </a:xfrm>
            </p:spPr>
            <p:txBody>
              <a:bodyPr vert="horz" lIns="0" tIns="0" rIns="0" bIns="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de-CH" sz="2400" dirty="0">
                    <a:ea typeface="+mn-lt"/>
                    <a:cs typeface="+mn-lt"/>
                  </a:rPr>
                  <a:t>Fourier QMCI will </a:t>
                </a:r>
                <a:r>
                  <a:rPr lang="de-CH" sz="2400" dirty="0" err="1">
                    <a:ea typeface="+mn-lt"/>
                    <a:cs typeface="+mn-lt"/>
                  </a:rPr>
                  <a:t>benefit</a:t>
                </a:r>
                <a:r>
                  <a:rPr lang="de-CH" sz="2400" dirty="0">
                    <a:ea typeface="+mn-lt"/>
                    <a:cs typeface="+mn-lt"/>
                  </a:rPr>
                  <a:t> </a:t>
                </a:r>
                <a:r>
                  <a:rPr lang="de-CH" sz="2400" dirty="0" err="1">
                    <a:ea typeface="+mn-lt"/>
                    <a:cs typeface="+mn-lt"/>
                  </a:rPr>
                  <a:t>from</a:t>
                </a:r>
                <a:r>
                  <a:rPr lang="de-CH" sz="2400" dirty="0">
                    <a:ea typeface="+mn-lt"/>
                    <a:cs typeface="+mn-lt"/>
                  </a:rPr>
                  <a:t> NISQ </a:t>
                </a:r>
                <a:r>
                  <a:rPr lang="de-CH" sz="2400" dirty="0" err="1">
                    <a:ea typeface="+mn-lt"/>
                    <a:cs typeface="+mn-lt"/>
                  </a:rPr>
                  <a:t>devices</a:t>
                </a:r>
                <a:endParaRPr lang="de-CH" sz="2400" dirty="0">
                  <a:ea typeface="+mn-lt"/>
                  <a:cs typeface="+mn-lt"/>
                </a:endParaRPr>
              </a:p>
              <a:p>
                <a:r>
                  <a:rPr lang="de-CH" dirty="0" err="1">
                    <a:cs typeface="Arial"/>
                  </a:rPr>
                  <a:t>No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use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of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quantum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phase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estimation</a:t>
                </a:r>
                <a:r>
                  <a:rPr lang="de-CH" dirty="0">
                    <a:cs typeface="Arial"/>
                  </a:rPr>
                  <a:t> (QPE)</a:t>
                </a:r>
              </a:p>
              <a:p>
                <a:r>
                  <a:rPr lang="de-CH" dirty="0" err="1">
                    <a:cs typeface="Arial"/>
                  </a:rPr>
                  <a:t>Simplified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quantum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arithmetic</a:t>
                </a:r>
                <a:r>
                  <a:rPr lang="de-CH" dirty="0">
                    <a:cs typeface="Arial"/>
                  </a:rPr>
                  <a:t>: </a:t>
                </a:r>
                <a:r>
                  <a:rPr lang="de-CH" dirty="0" err="1">
                    <a:cs typeface="Arial"/>
                  </a:rPr>
                  <a:t>low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gate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depth</a:t>
                </a:r>
                <a:endParaRPr lang="de-CH" dirty="0">
                  <a:cs typeface="Arial"/>
                </a:endParaRPr>
              </a:p>
              <a:p>
                <a:r>
                  <a:rPr lang="de-CH" dirty="0">
                    <a:cs typeface="Arial"/>
                  </a:rPr>
                  <a:t>Valuable in NISQ -&gt; fault tolerant </a:t>
                </a:r>
                <a:r>
                  <a:rPr lang="de-CH" dirty="0" err="1">
                    <a:cs typeface="Arial"/>
                  </a:rPr>
                  <a:t>transition</a:t>
                </a:r>
                <a:endParaRPr lang="de-CH" dirty="0">
                  <a:cs typeface="Arial"/>
                </a:endParaRPr>
              </a:p>
              <a:p>
                <a:endParaRPr lang="de-CH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de-CH" sz="2400" dirty="0" err="1">
                    <a:cs typeface="Arial"/>
                  </a:rPr>
                  <a:t>Metric</a:t>
                </a:r>
                <a:r>
                  <a:rPr lang="de-CH" sz="2400" dirty="0">
                    <a:cs typeface="Arial"/>
                  </a:rPr>
                  <a:t> </a:t>
                </a:r>
                <a:r>
                  <a:rPr lang="de-CH" sz="2400" dirty="0" err="1">
                    <a:cs typeface="Arial"/>
                  </a:rPr>
                  <a:t>to</a:t>
                </a:r>
                <a:r>
                  <a:rPr lang="de-CH" sz="2400" dirty="0">
                    <a:cs typeface="Arial"/>
                  </a:rPr>
                  <a:t> </a:t>
                </a:r>
                <a:r>
                  <a:rPr lang="de-CH" sz="2400" dirty="0" err="1">
                    <a:cs typeface="Arial"/>
                  </a:rPr>
                  <a:t>compare</a:t>
                </a:r>
                <a:r>
                  <a:rPr lang="de-CH" sz="2400" dirty="0">
                    <a:cs typeface="Arial"/>
                  </a:rPr>
                  <a:t> </a:t>
                </a:r>
                <a:r>
                  <a:rPr lang="de-CH" sz="2400" dirty="0" err="1">
                    <a:cs typeface="Arial"/>
                  </a:rPr>
                  <a:t>classical</a:t>
                </a:r>
                <a:r>
                  <a:rPr lang="de-CH" sz="2400" dirty="0">
                    <a:cs typeface="Arial"/>
                  </a:rPr>
                  <a:t>/</a:t>
                </a:r>
                <a:r>
                  <a:rPr lang="de-CH" sz="2400" dirty="0" err="1">
                    <a:cs typeface="Arial"/>
                  </a:rPr>
                  <a:t>quantum</a:t>
                </a:r>
                <a:r>
                  <a:rPr lang="de-CH" sz="2400" dirty="0">
                    <a:cs typeface="Arial"/>
                  </a:rPr>
                  <a:t> Monte-Carlo</a:t>
                </a:r>
              </a:p>
              <a:p>
                <a:r>
                  <a:rPr lang="de-CH" dirty="0">
                    <a:cs typeface="Arial"/>
                  </a:rPr>
                  <a:t>Mean </a:t>
                </a:r>
                <a:r>
                  <a:rPr lang="de-CH" dirty="0" err="1">
                    <a:cs typeface="Arial"/>
                  </a:rPr>
                  <a:t>square</a:t>
                </a:r>
                <a:r>
                  <a:rPr lang="de-CH" dirty="0">
                    <a:cs typeface="Arial"/>
                  </a:rPr>
                  <a:t> </a:t>
                </a:r>
                <a:r>
                  <a:rPr lang="de-CH" dirty="0" err="1">
                    <a:cs typeface="Arial"/>
                  </a:rPr>
                  <a:t>error</a:t>
                </a:r>
                <a:r>
                  <a:rPr lang="de-CH" dirty="0">
                    <a:cs typeface="Arial"/>
                  </a:rPr>
                  <a:t> (MSE) </a:t>
                </a:r>
                <a:r>
                  <a:rPr lang="de-CH" dirty="0" err="1">
                    <a:cs typeface="Arial"/>
                  </a:rPr>
                  <a:t>given</a:t>
                </a:r>
                <a:r>
                  <a:rPr lang="de-CH" dirty="0">
                    <a:cs typeface="Arial"/>
                  </a:rPr>
                  <a:t> N </a:t>
                </a:r>
                <a:r>
                  <a:rPr lang="de-CH" dirty="0" err="1">
                    <a:cs typeface="Arial"/>
                  </a:rPr>
                  <a:t>samples</a:t>
                </a:r>
                <a:endParaRPr lang="en-US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Arial"/>
                  </a:rPr>
                  <a:t>	</a:t>
                </a:r>
                <a:r>
                  <a:rPr lang="de-CH" dirty="0" err="1">
                    <a:cs typeface="Arial"/>
                  </a:rPr>
                  <a:t>Classical</a:t>
                </a:r>
                <a:r>
                  <a:rPr lang="de-CH" dirty="0">
                    <a:cs typeface="Arial"/>
                  </a:rPr>
                  <a:t>  </a:t>
                </a:r>
                <a14:m>
                  <m:oMath xmlns:m="http://schemas.openxmlformats.org/officeDocument/2006/math">
                    <m:r>
                      <a:rPr lang="x-none" sz="1800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x-none" sz="180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x-none" sz="180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pPr marL="539750" lvl="1" indent="0">
                  <a:buNone/>
                </a:pPr>
                <a:r>
                  <a:rPr lang="de-CH" dirty="0">
                    <a:cs typeface="Arial"/>
                  </a:rPr>
                  <a:t>	Quantum </a:t>
                </a:r>
                <a14:m>
                  <m:oMath xmlns:m="http://schemas.openxmlformats.org/officeDocument/2006/math">
                    <m:r>
                      <a:rPr lang="x-none" sz="1800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x-none" sz="180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x-none" sz="180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pPr marL="539750" lvl="1" indent="0">
                  <a:buNone/>
                </a:pPr>
                <a:endParaRPr lang="de-CH" dirty="0">
                  <a:cs typeface="Arial"/>
                </a:endParaRPr>
              </a:p>
              <a:p>
                <a:endParaRPr lang="de-CH" dirty="0">
                  <a:cs typeface="Arial"/>
                </a:endParaRPr>
              </a:p>
            </p:txBody>
          </p:sp>
        </mc:Choice>
        <mc:Fallback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0D2E15EF-4EC7-726D-F135-A5E6469A4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5" cy="4680000"/>
              </a:xfrm>
              <a:blipFill>
                <a:blip r:embed="rId2"/>
                <a:stretch>
                  <a:fillRect l="-1773" t="-21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4">
            <a:extLst>
              <a:ext uri="{FF2B5EF4-FFF2-40B4-BE49-F238E27FC236}">
                <a16:creationId xmlns:a16="http://schemas.microsoft.com/office/drawing/2014/main" id="{087C63F1-943D-4C1F-A3CD-1FA4C05F4FE3}"/>
              </a:ext>
            </a:extLst>
          </p:cNvPr>
          <p:cNvSpPr txBox="1">
            <a:spLocks/>
          </p:cNvSpPr>
          <p:nvPr/>
        </p:nvSpPr>
        <p:spPr>
          <a:xfrm>
            <a:off x="629395" y="5803804"/>
            <a:ext cx="10326308" cy="7212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800"/>
              <a:t>[1] Herbert, S. (2022). Quantum Monte Carlo </a:t>
            </a:r>
            <a:r>
              <a:rPr lang="de-CH" sz="800" err="1"/>
              <a:t>integration</a:t>
            </a:r>
            <a:r>
              <a:rPr lang="de-CH" sz="800"/>
              <a:t>: </a:t>
            </a:r>
            <a:r>
              <a:rPr lang="de-CH" sz="800" err="1"/>
              <a:t>the</a:t>
            </a:r>
            <a:r>
              <a:rPr lang="de-CH" sz="800"/>
              <a:t> </a:t>
            </a:r>
            <a:r>
              <a:rPr lang="de-CH" sz="800" err="1"/>
              <a:t>full</a:t>
            </a:r>
            <a:r>
              <a:rPr lang="de-CH" sz="800"/>
              <a:t> </a:t>
            </a:r>
            <a:r>
              <a:rPr lang="de-CH" sz="800" err="1"/>
              <a:t>advantage</a:t>
            </a:r>
            <a:r>
              <a:rPr lang="de-CH" sz="800"/>
              <a:t> in minimal </a:t>
            </a:r>
            <a:r>
              <a:rPr lang="de-CH" sz="800" err="1"/>
              <a:t>circuit</a:t>
            </a:r>
            <a:r>
              <a:rPr lang="de-CH" sz="800"/>
              <a:t> </a:t>
            </a:r>
            <a:r>
              <a:rPr lang="de-CH" sz="800" err="1"/>
              <a:t>depth</a:t>
            </a:r>
            <a:r>
              <a:rPr lang="de-CH" sz="800"/>
              <a:t>. Quantum, 6, 823.</a:t>
            </a:r>
            <a:br>
              <a:rPr lang="de-CH" sz="800"/>
            </a:br>
            <a:r>
              <a:rPr lang="de-CH" sz="800"/>
              <a:t>[2] </a:t>
            </a:r>
            <a:r>
              <a:rPr lang="de-CH" sz="800" err="1"/>
              <a:t>Woerner</a:t>
            </a:r>
            <a:r>
              <a:rPr lang="de-CH" sz="800"/>
              <a:t>, S., &amp; Egger, D. J. (2019). Quantum </a:t>
            </a:r>
            <a:r>
              <a:rPr lang="de-CH" sz="800" err="1"/>
              <a:t>risk</a:t>
            </a:r>
            <a:r>
              <a:rPr lang="de-CH" sz="800"/>
              <a:t> </a:t>
            </a:r>
            <a:r>
              <a:rPr lang="de-CH" sz="800" err="1"/>
              <a:t>analysis</a:t>
            </a:r>
            <a:r>
              <a:rPr lang="de-CH" sz="800"/>
              <a:t>. </a:t>
            </a:r>
            <a:r>
              <a:rPr lang="de-CH" sz="800" err="1"/>
              <a:t>npj</a:t>
            </a:r>
            <a:r>
              <a:rPr lang="de-CH" sz="800"/>
              <a:t> Quantum Information, 5(1), 15.</a:t>
            </a:r>
            <a:br>
              <a:rPr lang="de-CH" sz="800"/>
            </a:br>
            <a:r>
              <a:rPr lang="de-CH" sz="800"/>
              <a:t>[3] </a:t>
            </a:r>
            <a:r>
              <a:rPr lang="de-CH" sz="800" err="1"/>
              <a:t>Stamatopoulos</a:t>
            </a:r>
            <a:r>
              <a:rPr lang="de-CH" sz="800"/>
              <a:t>, N., Egger, D. J., Sun, Y., </a:t>
            </a:r>
            <a:r>
              <a:rPr lang="de-CH" sz="800" err="1"/>
              <a:t>Zoufal</a:t>
            </a:r>
            <a:r>
              <a:rPr lang="de-CH" sz="800"/>
              <a:t>, C., Iten, R., Shen, N., &amp; </a:t>
            </a:r>
            <a:r>
              <a:rPr lang="de-CH" sz="800" err="1"/>
              <a:t>Woerner</a:t>
            </a:r>
            <a:r>
              <a:rPr lang="de-CH" sz="800"/>
              <a:t>, S. (2020). Option pricing </a:t>
            </a:r>
            <a:r>
              <a:rPr lang="de-CH" sz="800" err="1"/>
              <a:t>using</a:t>
            </a:r>
            <a:r>
              <a:rPr lang="de-CH" sz="800"/>
              <a:t> </a:t>
            </a:r>
            <a:r>
              <a:rPr lang="de-CH" sz="800" err="1"/>
              <a:t>quantum</a:t>
            </a:r>
            <a:r>
              <a:rPr lang="de-CH" sz="800"/>
              <a:t> </a:t>
            </a:r>
            <a:r>
              <a:rPr lang="de-CH" sz="800" err="1"/>
              <a:t>computers</a:t>
            </a:r>
            <a:r>
              <a:rPr lang="de-CH" sz="800"/>
              <a:t>. Quantum, 4, 291.</a:t>
            </a:r>
            <a:br>
              <a:rPr lang="de-CH" sz="800"/>
            </a:br>
            <a:r>
              <a:rPr lang="de-CH" sz="800"/>
              <a:t>[4] </a:t>
            </a:r>
            <a:r>
              <a:rPr lang="de-CH" sz="800" err="1"/>
              <a:t>Intallura</a:t>
            </a:r>
            <a:r>
              <a:rPr lang="de-CH" sz="800"/>
              <a:t>, P., </a:t>
            </a:r>
            <a:r>
              <a:rPr lang="de-CH" sz="800" err="1"/>
              <a:t>Korpas</a:t>
            </a:r>
            <a:r>
              <a:rPr lang="de-CH" sz="800"/>
              <a:t>, G., </a:t>
            </a:r>
            <a:r>
              <a:rPr lang="de-CH" sz="800" err="1"/>
              <a:t>Chakraborty</a:t>
            </a:r>
            <a:r>
              <a:rPr lang="de-CH" sz="800"/>
              <a:t>, S., </a:t>
            </a:r>
            <a:r>
              <a:rPr lang="de-CH" sz="800" err="1"/>
              <a:t>Kungurtsev</a:t>
            </a:r>
            <a:r>
              <a:rPr lang="de-CH" sz="800"/>
              <a:t>, V., &amp; </a:t>
            </a:r>
            <a:r>
              <a:rPr lang="de-CH" sz="800" err="1"/>
              <a:t>Marecek</a:t>
            </a:r>
            <a:r>
              <a:rPr lang="de-CH" sz="800"/>
              <a:t>, J. (2023). A Survey </a:t>
            </a:r>
            <a:r>
              <a:rPr lang="de-CH" sz="800" err="1"/>
              <a:t>of</a:t>
            </a:r>
            <a:r>
              <a:rPr lang="de-CH" sz="800"/>
              <a:t> Quantum Alternatives </a:t>
            </a:r>
            <a:r>
              <a:rPr lang="de-CH" sz="800" err="1"/>
              <a:t>to</a:t>
            </a:r>
            <a:r>
              <a:rPr lang="de-CH" sz="800"/>
              <a:t> </a:t>
            </a:r>
            <a:r>
              <a:rPr lang="de-CH" sz="800" err="1"/>
              <a:t>Randomized</a:t>
            </a:r>
            <a:r>
              <a:rPr lang="de-CH" sz="800"/>
              <a:t> </a:t>
            </a:r>
            <a:r>
              <a:rPr lang="de-CH" sz="800" err="1"/>
              <a:t>Algorithms</a:t>
            </a:r>
            <a:r>
              <a:rPr lang="de-CH" sz="800"/>
              <a:t>: Monte Carlo Integration and </a:t>
            </a:r>
            <a:r>
              <a:rPr lang="de-CH" sz="800" err="1"/>
              <a:t>Beyond</a:t>
            </a:r>
            <a:r>
              <a:rPr lang="de-CH" sz="800"/>
              <a:t>. </a:t>
            </a:r>
            <a:r>
              <a:rPr lang="de-CH" sz="800" err="1"/>
              <a:t>arXiv</a:t>
            </a:r>
            <a:r>
              <a:rPr lang="de-CH" sz="800"/>
              <a:t> </a:t>
            </a:r>
            <a:r>
              <a:rPr lang="de-CH" sz="800" err="1"/>
              <a:t>preprint</a:t>
            </a:r>
            <a:r>
              <a:rPr lang="de-CH" sz="800"/>
              <a:t> arXiv:2303.04945. </a:t>
            </a:r>
            <a:endParaRPr lang="zh-CN" altLang="en-US"/>
          </a:p>
          <a:p>
            <a:pPr marL="0" indent="0">
              <a:buNone/>
            </a:pPr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270626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6449" y="347280"/>
            <a:ext cx="1800000" cy="360000"/>
          </a:xfrm>
        </p:spPr>
        <p:txBody>
          <a:bodyPr/>
          <a:lstStyle/>
          <a:p>
            <a:r>
              <a:rPr lang="de-CH"/>
              <a:t>Quantum Hackathon</a:t>
            </a:r>
          </a:p>
        </p:txBody>
      </p:sp>
      <p:pic>
        <p:nvPicPr>
          <p:cNvPr id="19" name="图片 19" descr="文本&#10;&#10;已自动生成说明">
            <a:extLst>
              <a:ext uri="{FF2B5EF4-FFF2-40B4-BE49-F238E27FC236}">
                <a16:creationId xmlns:a16="http://schemas.microsoft.com/office/drawing/2014/main" id="{74AC1B8A-1C19-9A5C-9361-363FA64C95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7598" r="69" b="2776"/>
          <a:stretch/>
        </p:blipFill>
        <p:spPr>
          <a:xfrm>
            <a:off x="731838" y="1082582"/>
            <a:ext cx="10720934" cy="54084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E4CAD57-5364-2D5F-A6FA-174B72911622}"/>
              </a:ext>
            </a:extLst>
          </p:cNvPr>
          <p:cNvSpPr/>
          <p:nvPr/>
        </p:nvSpPr>
        <p:spPr>
          <a:xfrm>
            <a:off x="2427122" y="1874824"/>
            <a:ext cx="7650480" cy="3621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BC9CB1-E91D-E89E-44A3-CC2A5CACB971}"/>
              </a:ext>
            </a:extLst>
          </p:cNvPr>
          <p:cNvSpPr txBox="1"/>
          <p:nvPr/>
        </p:nvSpPr>
        <p:spPr>
          <a:xfrm>
            <a:off x="2347874" y="2630728"/>
            <a:ext cx="76331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altLang="zh-CN" sz="3600" dirty="0" err="1">
                <a:solidFill>
                  <a:srgbClr val="FFFFFF"/>
                </a:solidFill>
                <a:ea typeface="+mn-lt"/>
                <a:cs typeface="Arial"/>
              </a:rPr>
              <a:t>Thank</a:t>
            </a:r>
            <a:r>
              <a:rPr lang="de-CH" altLang="zh-CN" sz="3600" dirty="0">
                <a:solidFill>
                  <a:srgbClr val="FFFFFF"/>
                </a:solidFill>
                <a:ea typeface="+mn-lt"/>
                <a:cs typeface="Arial"/>
              </a:rPr>
              <a:t> </a:t>
            </a:r>
            <a:r>
              <a:rPr lang="de-CH" altLang="zh-CN" sz="3600" dirty="0" err="1">
                <a:solidFill>
                  <a:srgbClr val="FFFFFF"/>
                </a:solidFill>
                <a:ea typeface="+mn-lt"/>
                <a:cs typeface="Arial"/>
              </a:rPr>
              <a:t>you</a:t>
            </a:r>
            <a:r>
              <a:rPr lang="de-CH" altLang="zh-CN" sz="3600" dirty="0">
                <a:solidFill>
                  <a:srgbClr val="FFFFFF"/>
                </a:solidFill>
                <a:ea typeface="+mn-lt"/>
                <a:cs typeface="Arial"/>
              </a:rPr>
              <a:t>! Moody’s and </a:t>
            </a:r>
            <a:r>
              <a:rPr lang="de-CH" altLang="zh-CN" sz="3600" dirty="0" err="1">
                <a:solidFill>
                  <a:srgbClr val="FFFFFF"/>
                </a:solidFill>
                <a:ea typeface="+mn-lt"/>
                <a:cs typeface="Arial"/>
              </a:rPr>
              <a:t>everyone</a:t>
            </a:r>
            <a:r>
              <a:rPr lang="de-CH" altLang="zh-CN" sz="3600" dirty="0">
                <a:solidFill>
                  <a:srgbClr val="FFFFFF"/>
                </a:solidFill>
                <a:ea typeface="+mn-lt"/>
                <a:cs typeface="Arial"/>
              </a:rPr>
              <a:t>!</a:t>
            </a:r>
            <a:endParaRPr lang="zh-CN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A838104-D339-C4F4-FD65-13F4BC2C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5415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PITCH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Reasons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investing</a:t>
            </a:r>
            <a:r>
              <a:rPr lang="nl-NL" dirty="0"/>
              <a:t> in </a:t>
            </a:r>
            <a:r>
              <a:rPr lang="nl-NL" dirty="0" err="1"/>
              <a:t>quantum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investing</a:t>
            </a:r>
            <a:r>
              <a:rPr lang="nl-NL" dirty="0"/>
              <a:t> in </a:t>
            </a:r>
            <a:r>
              <a:rPr lang="nl-NL" dirty="0" err="1"/>
              <a:t>quantum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forefront</a:t>
            </a:r>
            <a:r>
              <a:rPr lang="nl-NL" dirty="0"/>
              <a:t> of </a:t>
            </a:r>
            <a:r>
              <a:rPr lang="nl-NL" dirty="0" err="1"/>
              <a:t>fintech</a:t>
            </a:r>
            <a:r>
              <a:rPr lang="nl-NL" dirty="0"/>
              <a:t> </a:t>
            </a:r>
            <a:r>
              <a:rPr lang="nl-NL" dirty="0" err="1"/>
              <a:t>innovation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way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gain</a:t>
            </a:r>
            <a:r>
              <a:rPr lang="nl-NL" dirty="0"/>
              <a:t> a </a:t>
            </a:r>
            <a:r>
              <a:rPr lang="nl-NL" dirty="0" err="1"/>
              <a:t>foothold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quantum</a:t>
            </a:r>
            <a:r>
              <a:rPr lang="nl-NL" dirty="0"/>
              <a:t> </a:t>
            </a:r>
            <a:r>
              <a:rPr lang="nl-NL" dirty="0" err="1"/>
              <a:t>space</a:t>
            </a:r>
            <a:r>
              <a:rPr lang="nl-NL" dirty="0"/>
              <a:t>, a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billion</a:t>
            </a:r>
            <a:r>
              <a:rPr lang="nl-NL" dirty="0"/>
              <a:t> dollar </a:t>
            </a:r>
            <a:r>
              <a:rPr lang="nl-NL" dirty="0" err="1"/>
              <a:t>industry</a:t>
            </a:r>
            <a:r>
              <a:rPr lang="nl-NL" dirty="0"/>
              <a:t>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opportunity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opportunities</a:t>
            </a:r>
            <a:r>
              <a:rPr lang="nl-NL" dirty="0"/>
              <a:t>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more </a:t>
            </a:r>
            <a:r>
              <a:rPr lang="nl-NL" dirty="0" err="1"/>
              <a:t>efficiently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harvesting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computing power of </a:t>
            </a:r>
            <a:r>
              <a:rPr lang="nl-NL" dirty="0" err="1"/>
              <a:t>quantum</a:t>
            </a:r>
            <a:r>
              <a:rPr lang="nl-NL" dirty="0"/>
              <a:t> computers. </a:t>
            </a:r>
            <a:r>
              <a:rPr lang="nl-NL" dirty="0" err="1"/>
              <a:t>Lastly</a:t>
            </a:r>
            <a:r>
              <a:rPr lang="nl-NL" dirty="0"/>
              <a:t>, </a:t>
            </a:r>
            <a:r>
              <a:rPr lang="nl-NL" dirty="0" err="1"/>
              <a:t>quantum</a:t>
            </a:r>
            <a:r>
              <a:rPr lang="nl-NL" dirty="0"/>
              <a:t> computers </a:t>
            </a:r>
            <a:r>
              <a:rPr lang="nl-NL" dirty="0" err="1"/>
              <a:t>can</a:t>
            </a:r>
            <a:r>
              <a:rPr lang="nl-NL" dirty="0"/>
              <a:t> do more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resources </a:t>
            </a:r>
            <a:r>
              <a:rPr lang="nl-NL" dirty="0" err="1"/>
              <a:t>cutting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potential</a:t>
            </a:r>
            <a:r>
              <a:rPr lang="nl-NL" dirty="0"/>
              <a:t> supercomputers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incur</a:t>
            </a:r>
            <a:r>
              <a:rPr lang="nl-NL" dirty="0"/>
              <a:t>. These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unlocking</a:t>
            </a:r>
            <a:r>
              <a:rPr lang="nl-NL" dirty="0"/>
              <a:t> </a:t>
            </a:r>
            <a:r>
              <a:rPr lang="nl-NL" dirty="0" err="1"/>
              <a:t>sizeable</a:t>
            </a:r>
            <a:r>
              <a:rPr lang="nl-NL" dirty="0"/>
              <a:t> </a:t>
            </a:r>
            <a:r>
              <a:rPr lang="nl-NL" dirty="0" err="1"/>
              <a:t>potential</a:t>
            </a:r>
            <a:r>
              <a:rPr lang="nl-NL" dirty="0"/>
              <a:t> </a:t>
            </a:r>
            <a:r>
              <a:rPr lang="nl-NL" dirty="0" err="1"/>
              <a:t>increases</a:t>
            </a:r>
            <a:r>
              <a:rPr lang="nl-NL" dirty="0"/>
              <a:t> in </a:t>
            </a:r>
            <a:r>
              <a:rPr lang="nl-NL" dirty="0" err="1"/>
              <a:t>revenue</a:t>
            </a:r>
            <a:r>
              <a:rPr lang="nl-NL" dirty="0"/>
              <a:t> </a:t>
            </a:r>
            <a:r>
              <a:rPr lang="nl-NL" dirty="0" err="1"/>
              <a:t>growth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profit</a:t>
            </a:r>
            <a:r>
              <a:rPr lang="nl-NL" dirty="0"/>
              <a:t> </a:t>
            </a:r>
            <a:r>
              <a:rPr lang="nl-NL" dirty="0" err="1"/>
              <a:t>margin</a:t>
            </a:r>
            <a:r>
              <a:rPr lang="nl-NL" dirty="0"/>
              <a:t>.  </a:t>
            </a:r>
          </a:p>
          <a:p>
            <a:pPr lvl="1"/>
            <a:endParaRPr lang="nl-NL" dirty="0"/>
          </a:p>
          <a:p>
            <a:pPr marL="2667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C864-FBB4-B278-CC83-4C606710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DB7CA-3ED7-E771-30EF-F8FA2452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8E25-FBE9-3BCA-41DA-CCB96CB7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AA9869-9845-2AA2-FC74-2B2741DA0F09}"/>
                  </a:ext>
                </a:extLst>
              </p:cNvPr>
              <p:cNvSpPr txBox="1"/>
              <p:nvPr/>
            </p:nvSpPr>
            <p:spPr>
              <a:xfrm>
                <a:off x="1219199" y="2806120"/>
                <a:ext cx="7588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H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Want </a:t>
                </a:r>
                <a14:m>
                  <m:oMath xmlns:m="http://schemas.openxmlformats.org/officeDocument/2006/math">
                    <m:r>
                      <a:rPr lang="x-none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x-non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x-non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−100, 0</m:t>
                            </m:r>
                          </m:e>
                        </m:d>
                      </m:e>
                    </m:d>
                  </m:oMath>
                </a14:m>
                <a:r>
                  <a:rPr lang="en-CH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expected profit.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AA9869-9845-2AA2-FC74-2B2741DA0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" y="2806120"/>
                <a:ext cx="7588469" cy="461665"/>
              </a:xfrm>
              <a:prstGeom prst="rect">
                <a:avLst/>
              </a:prstGeom>
              <a:blipFill>
                <a:blip r:embed="rId2"/>
                <a:stretch>
                  <a:fillRect l="-1338" t="-10526" b="-263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31EFB-493F-01B5-1D79-CED3AF3BFED1}"/>
                  </a:ext>
                </a:extLst>
              </p:cNvPr>
              <p:cNvSpPr txBox="1"/>
              <p:nvPr/>
            </p:nvSpPr>
            <p:spPr>
              <a:xfrm>
                <a:off x="-192688" y="1685023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31EFB-493F-01B5-1D79-CED3AF3B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688" y="1685023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E37B2C-B687-09D0-2F01-4BE9A7B1407C}"/>
                  </a:ext>
                </a:extLst>
              </p:cNvPr>
              <p:cNvSpPr txBox="1"/>
              <p:nvPr/>
            </p:nvSpPr>
            <p:spPr>
              <a:xfrm>
                <a:off x="4039476" y="1659567"/>
                <a:ext cx="6096000" cy="5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E37B2C-B687-09D0-2F01-4BE9A7B14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76" y="1659567"/>
                <a:ext cx="6096000" cy="512576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33FBA2-4A87-CCE8-9709-BBCFE093706D}"/>
              </a:ext>
            </a:extLst>
          </p:cNvPr>
          <p:cNvSpPr txBox="1"/>
          <p:nvPr/>
        </p:nvSpPr>
        <p:spPr>
          <a:xfrm>
            <a:off x="1124606" y="527826"/>
            <a:ext cx="470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800" dirty="0"/>
              <a:t>European Call Option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C5DDC-4292-8E3F-B331-586290D2A84C}"/>
              </a:ext>
            </a:extLst>
          </p:cNvPr>
          <p:cNvSpPr txBox="1"/>
          <p:nvPr/>
        </p:nvSpPr>
        <p:spPr>
          <a:xfrm>
            <a:off x="4635062" y="1697750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41782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24B5A55-5871-498E-D65D-49D1E98F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884"/>
            <a:ext cx="12192000" cy="512407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BAD046-8E0D-AF48-F49B-23065AD52363}"/>
              </a:ext>
            </a:extLst>
          </p:cNvPr>
          <p:cNvSpPr/>
          <p:nvPr/>
        </p:nvSpPr>
        <p:spPr>
          <a:xfrm>
            <a:off x="841972" y="789162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Be at the forefront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F9E4A1-4A76-3F92-295E-6C6701540F9C}"/>
              </a:ext>
            </a:extLst>
          </p:cNvPr>
          <p:cNvSpPr/>
          <p:nvPr/>
        </p:nvSpPr>
        <p:spPr>
          <a:xfrm>
            <a:off x="841972" y="2544026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Large increases in computational power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4393C1-5916-CA88-641B-6C96A972E75F}"/>
              </a:ext>
            </a:extLst>
          </p:cNvPr>
          <p:cNvSpPr/>
          <p:nvPr/>
        </p:nvSpPr>
        <p:spPr>
          <a:xfrm>
            <a:off x="7571700" y="2544026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Increases in revenue and profit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4DF25E-F562-B084-FD89-B411BCCD2C50}"/>
              </a:ext>
            </a:extLst>
          </p:cNvPr>
          <p:cNvSpPr/>
          <p:nvPr/>
        </p:nvSpPr>
        <p:spPr>
          <a:xfrm>
            <a:off x="841972" y="4298890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Less resources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C3ED77-2AEA-9884-BD91-6D1B116FB15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892990" y="1417624"/>
            <a:ext cx="3678710" cy="1754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CE60C-AC05-921D-4390-5A21E9D18D3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92990" y="3172488"/>
            <a:ext cx="367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B0B7F1-A1B4-7688-4929-0F8F79194869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3892990" y="3172488"/>
            <a:ext cx="3678710" cy="1754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3BEB67A-D59B-B9C1-5455-13DDDC0A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71" y="1507481"/>
            <a:ext cx="2008475" cy="844126"/>
          </a:xfrm>
          <a:prstGeom prst="rect">
            <a:avLst/>
          </a:prstGeom>
        </p:spPr>
      </p:pic>
      <p:pic>
        <p:nvPicPr>
          <p:cNvPr id="7" name="Picture 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10312D7-8A8A-4920-9787-BE161E94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33" y="3896085"/>
            <a:ext cx="2008475" cy="844126"/>
          </a:xfrm>
          <a:prstGeom prst="rect">
            <a:avLst/>
          </a:prstGeom>
        </p:spPr>
      </p:pic>
      <p:pic>
        <p:nvPicPr>
          <p:cNvPr id="8" name="Picture 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3855968-8D84-1849-E920-40B6DE67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43" y="3993369"/>
            <a:ext cx="2008475" cy="844126"/>
          </a:xfrm>
          <a:prstGeom prst="rect">
            <a:avLst/>
          </a:prstGeom>
        </p:spPr>
      </p:pic>
      <p:pic>
        <p:nvPicPr>
          <p:cNvPr id="9" name="Picture 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E5CCC1B-54D2-1439-587E-F0090278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81" y="3522664"/>
            <a:ext cx="2008475" cy="844126"/>
          </a:xfrm>
          <a:prstGeom prst="rect">
            <a:avLst/>
          </a:prstGeom>
        </p:spPr>
      </p:pic>
      <p:pic>
        <p:nvPicPr>
          <p:cNvPr id="14" name="Picture 1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DA7203C-AEF8-9A86-C38D-AC18F8E6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60" y="2582979"/>
            <a:ext cx="2008475" cy="844126"/>
          </a:xfrm>
          <a:prstGeom prst="rect">
            <a:avLst/>
          </a:prstGeom>
        </p:spPr>
      </p:pic>
      <p:pic>
        <p:nvPicPr>
          <p:cNvPr id="15" name="Picture 1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2C6E552-9F17-A8B2-A61C-A2D19727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81" y="1657671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0CD0C-ED49-7C61-408E-11C8D020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pPr algn="ctr"/>
            <a:r>
              <a:rPr lang="de-DE"/>
              <a:t>Roadmap</a:t>
            </a:r>
            <a:endParaRPr lang="de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91539E-18F5-8D37-042D-97EA8E36EB1E}"/>
              </a:ext>
            </a:extLst>
          </p:cNvPr>
          <p:cNvSpPr/>
          <p:nvPr/>
        </p:nvSpPr>
        <p:spPr>
          <a:xfrm>
            <a:off x="297253" y="2979000"/>
            <a:ext cx="1810693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Setup research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9A214-ADCA-D6FC-800E-9DF6A0BAB815}"/>
              </a:ext>
            </a:extLst>
          </p:cNvPr>
          <p:cNvSpPr/>
          <p:nvPr/>
        </p:nvSpPr>
        <p:spPr>
          <a:xfrm>
            <a:off x="2524408" y="2151019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devices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41EDCD-9364-86FD-8F15-D0B54D1BDCBC}"/>
              </a:ext>
            </a:extLst>
          </p:cNvPr>
          <p:cNvSpPr/>
          <p:nvPr/>
        </p:nvSpPr>
        <p:spPr>
          <a:xfrm>
            <a:off x="2524407" y="3706706"/>
            <a:ext cx="1957058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algorithms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191FC-2C22-2FCD-A600-6DCF2FE832BA}"/>
              </a:ext>
            </a:extLst>
          </p:cNvPr>
          <p:cNvGrpSpPr/>
          <p:nvPr/>
        </p:nvGrpSpPr>
        <p:grpSpPr>
          <a:xfrm>
            <a:off x="5027692" y="972380"/>
            <a:ext cx="1828800" cy="5738036"/>
            <a:chOff x="4092166" y="950614"/>
            <a:chExt cx="1828800" cy="57380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5432A8-E8D9-C295-BDD1-C7EAC20FA7B7}"/>
                </a:ext>
              </a:extLst>
            </p:cNvPr>
            <p:cNvCxnSpPr/>
            <p:nvPr/>
          </p:nvCxnSpPr>
          <p:spPr>
            <a:xfrm>
              <a:off x="4626321" y="950614"/>
              <a:ext cx="0" cy="535059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E1D7FF-5826-4431-06A2-2DD01B9E876A}"/>
                </a:ext>
              </a:extLst>
            </p:cNvPr>
            <p:cNvSpPr txBox="1"/>
            <p:nvPr/>
          </p:nvSpPr>
          <p:spPr>
            <a:xfrm>
              <a:off x="4092166" y="631931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Now, NISQ era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C69DC1-527E-3DC9-C4C7-D9EE9BFD2EEA}"/>
              </a:ext>
            </a:extLst>
          </p:cNvPr>
          <p:cNvGrpSpPr/>
          <p:nvPr/>
        </p:nvGrpSpPr>
        <p:grpSpPr>
          <a:xfrm>
            <a:off x="470780" y="975685"/>
            <a:ext cx="2792248" cy="369332"/>
            <a:chOff x="334978" y="5944530"/>
            <a:chExt cx="2792248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409DF-F643-6D66-B05A-7DF860AF5CE9}"/>
                </a:ext>
              </a:extLst>
            </p:cNvPr>
            <p:cNvCxnSpPr/>
            <p:nvPr/>
          </p:nvCxnSpPr>
          <p:spPr>
            <a:xfrm>
              <a:off x="334978" y="6129196"/>
              <a:ext cx="18106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3E71C0-C69F-AEE0-3423-1CD437236C55}"/>
                </a:ext>
              </a:extLst>
            </p:cNvPr>
            <p:cNvSpPr txBox="1"/>
            <p:nvPr/>
          </p:nvSpPr>
          <p:spPr>
            <a:xfrm>
              <a:off x="2249040" y="5944530"/>
              <a:ext cx="87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Time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B579D2-1020-0E01-FC71-7F8F8ED04211}"/>
              </a:ext>
            </a:extLst>
          </p:cNvPr>
          <p:cNvSpPr/>
          <p:nvPr/>
        </p:nvSpPr>
        <p:spPr>
          <a:xfrm>
            <a:off x="4860200" y="2151019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sped up tasks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FE944C-C165-2018-F742-D842C0EE0809}"/>
              </a:ext>
            </a:extLst>
          </p:cNvPr>
          <p:cNvSpPr/>
          <p:nvPr/>
        </p:nvSpPr>
        <p:spPr>
          <a:xfrm>
            <a:off x="9667592" y="2979000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Fault tolerant quantum computers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5A20B-396F-4537-8AC6-05F07C568B4D}"/>
              </a:ext>
            </a:extLst>
          </p:cNvPr>
          <p:cNvSpPr/>
          <p:nvPr/>
        </p:nvSpPr>
        <p:spPr>
          <a:xfrm>
            <a:off x="7233718" y="2979000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Advanced applications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1A266C9-C979-103D-4FC8-470A8C7704C5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552390" y="1687413"/>
            <a:ext cx="3140024" cy="3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D1FBB309-04F0-0383-9993-47E12818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26365" r="50398" b="12549"/>
          <a:stretch/>
        </p:blipFill>
        <p:spPr>
          <a:xfrm>
            <a:off x="8692414" y="648093"/>
            <a:ext cx="2875351" cy="2078639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D0B0B55-DC45-CC98-A3F9-1986662F8B45}"/>
              </a:ext>
            </a:extLst>
          </p:cNvPr>
          <p:cNvSpPr/>
          <p:nvPr/>
        </p:nvSpPr>
        <p:spPr>
          <a:xfrm>
            <a:off x="4860201" y="3702752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Elementary QEC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1391A65-5C6C-9EDC-E931-21395F6454E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107946" y="2601019"/>
            <a:ext cx="416462" cy="82798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A2B3F1A-27D2-218E-ED32-85CB2073561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107946" y="3429000"/>
            <a:ext cx="416461" cy="72770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72C7377-D116-D542-6E00-06B1754B70B4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817257" y="2601019"/>
            <a:ext cx="416461" cy="8279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B6EE00E-8883-A075-D7D9-1607602C2676}"/>
              </a:ext>
            </a:extLst>
          </p:cNvPr>
          <p:cNvCxnSpPr>
            <a:cxnSpLocks/>
            <a:stCxn id="44" idx="3"/>
            <a:endCxn id="30" idx="1"/>
          </p:cNvCxnSpPr>
          <p:nvPr/>
        </p:nvCxnSpPr>
        <p:spPr>
          <a:xfrm flipV="1">
            <a:off x="6817258" y="3429000"/>
            <a:ext cx="416460" cy="7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1327AE-ED6D-5C32-BC17-E67580A0EDE2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4481465" y="2601019"/>
            <a:ext cx="3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4BFE4B-0330-6D88-1574-51CB55173446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 flipV="1">
            <a:off x="4481465" y="4152752"/>
            <a:ext cx="378736" cy="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6DB07E-7F00-534D-CF84-F539ECC6C6D7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9190775" y="3429000"/>
            <a:ext cx="4768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D59D59A6-D587-BCE1-F400-86B765F32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5" b="43438"/>
          <a:stretch/>
        </p:blipFill>
        <p:spPr>
          <a:xfrm>
            <a:off x="7729189" y="4217849"/>
            <a:ext cx="2655121" cy="2195522"/>
          </a:xfrm>
          <a:prstGeom prst="rect">
            <a:avLst/>
          </a:prstGeom>
        </p:spPr>
      </p:pic>
      <p:sp>
        <p:nvSpPr>
          <p:cNvPr id="72" name="Textplatzhalter 4">
            <a:extLst>
              <a:ext uri="{FF2B5EF4-FFF2-40B4-BE49-F238E27FC236}">
                <a16:creationId xmlns:a16="http://schemas.microsoft.com/office/drawing/2014/main" id="{270A875D-2BCE-3E66-90C3-3075B5C1686A}"/>
              </a:ext>
            </a:extLst>
          </p:cNvPr>
          <p:cNvSpPr txBox="1">
            <a:spLocks/>
          </p:cNvSpPr>
          <p:nvPr/>
        </p:nvSpPr>
        <p:spPr>
          <a:xfrm>
            <a:off x="306307" y="5962300"/>
            <a:ext cx="5364164" cy="721233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800"/>
              <a:t>1. McKinsey and Co. </a:t>
            </a:r>
            <a:r>
              <a:rPr lang="de-CH" sz="800" err="1"/>
              <a:t>Article</a:t>
            </a:r>
            <a:r>
              <a:rPr lang="de-CH" sz="800"/>
              <a:t> on Quantum Technology </a:t>
            </a:r>
            <a:r>
              <a:rPr lang="de-CH" sz="800" err="1"/>
              <a:t>sees</a:t>
            </a:r>
            <a:r>
              <a:rPr lang="de-CH" sz="800"/>
              <a:t> </a:t>
            </a:r>
            <a:r>
              <a:rPr lang="de-CH" sz="800" err="1"/>
              <a:t>record</a:t>
            </a:r>
            <a:r>
              <a:rPr lang="de-CH" sz="800"/>
              <a:t> </a:t>
            </a:r>
            <a:r>
              <a:rPr lang="de-CH" sz="800" err="1"/>
              <a:t>investments</a:t>
            </a:r>
            <a:r>
              <a:rPr lang="de-CH" sz="800"/>
              <a:t> </a:t>
            </a:r>
            <a:r>
              <a:rPr lang="de-CH" sz="800" err="1"/>
              <a:t>progress</a:t>
            </a:r>
            <a:r>
              <a:rPr lang="de-CH" sz="800"/>
              <a:t> on </a:t>
            </a:r>
            <a:r>
              <a:rPr lang="de-CH" sz="800" err="1"/>
              <a:t>talent</a:t>
            </a:r>
            <a:r>
              <a:rPr lang="de-CH" sz="800"/>
              <a:t> </a:t>
            </a:r>
            <a:r>
              <a:rPr lang="de-CH" sz="800" err="1"/>
              <a:t>gap</a:t>
            </a:r>
            <a:r>
              <a:rPr lang="de-CH" sz="800"/>
              <a:t>. </a:t>
            </a:r>
          </a:p>
          <a:p>
            <a:pPr marL="0" indent="0">
              <a:buNone/>
            </a:pPr>
            <a:r>
              <a:rPr lang="de-CH" sz="800"/>
              <a:t>2.  Google Inc. Nature 2023. </a:t>
            </a:r>
            <a:r>
              <a:rPr lang="en-GB" sz="800"/>
              <a:t>Suppressing quantum errors by scaling a surface code logical qubit.</a:t>
            </a:r>
          </a:p>
          <a:p>
            <a:pPr marL="0" indent="0">
              <a:buNone/>
            </a:pPr>
            <a:endParaRPr lang="de-CH" sz="800"/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F2226EF-3820-B772-482B-F839B95F204C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585739" y="4876504"/>
            <a:ext cx="2143450" cy="43910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773616-5DF6-2E9E-E871-112293CEB190}"/>
              </a:ext>
            </a:extLst>
          </p:cNvPr>
          <p:cNvSpPr txBox="1"/>
          <p:nvPr/>
        </p:nvSpPr>
        <p:spPr>
          <a:xfrm>
            <a:off x="10391858" y="424583"/>
            <a:ext cx="431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/>
              <a:t>1.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50F406-B41D-0ABA-895A-873605AE8D46}"/>
              </a:ext>
            </a:extLst>
          </p:cNvPr>
          <p:cNvSpPr txBox="1"/>
          <p:nvPr/>
        </p:nvSpPr>
        <p:spPr>
          <a:xfrm>
            <a:off x="10607599" y="5912217"/>
            <a:ext cx="431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/>
              <a:t>2.</a:t>
            </a:r>
          </a:p>
        </p:txBody>
      </p:sp>
      <p:pic>
        <p:nvPicPr>
          <p:cNvPr id="12" name="Picture 1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1416A53-F898-301E-73DE-BC94AA85E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98" y="2896749"/>
            <a:ext cx="2008475" cy="844126"/>
          </a:xfrm>
          <a:prstGeom prst="rect">
            <a:avLst/>
          </a:prstGeom>
        </p:spPr>
      </p:pic>
      <p:pic>
        <p:nvPicPr>
          <p:cNvPr id="13" name="Picture 1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53860D1-CEBA-222C-2E7B-B072DFF0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55" y="2298168"/>
            <a:ext cx="2008475" cy="844126"/>
          </a:xfrm>
          <a:prstGeom prst="rect">
            <a:avLst/>
          </a:prstGeom>
        </p:spPr>
      </p:pic>
      <p:pic>
        <p:nvPicPr>
          <p:cNvPr id="17" name="Picture 1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965AB5E-673E-65DF-499E-05B93C779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95" y="1736598"/>
            <a:ext cx="2008475" cy="844126"/>
          </a:xfrm>
          <a:prstGeom prst="rect">
            <a:avLst/>
          </a:prstGeom>
        </p:spPr>
      </p:pic>
      <p:pic>
        <p:nvPicPr>
          <p:cNvPr id="18" name="Picture 1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154E9AD-071A-26A2-EE80-23DDAC59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61" y="1180545"/>
            <a:ext cx="2008475" cy="844126"/>
          </a:xfrm>
          <a:prstGeom prst="rect">
            <a:avLst/>
          </a:prstGeom>
        </p:spPr>
      </p:pic>
      <p:pic>
        <p:nvPicPr>
          <p:cNvPr id="19" name="Picture 1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85EDC8C-3334-C0BC-3C95-BDC5B14B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30" y="493646"/>
            <a:ext cx="2008475" cy="844126"/>
          </a:xfrm>
          <a:prstGeom prst="rect">
            <a:avLst/>
          </a:prstGeom>
        </p:spPr>
      </p:pic>
      <p:pic>
        <p:nvPicPr>
          <p:cNvPr id="20" name="Picture 1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EBAD666-86A7-03F0-513F-070902C8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34" y="3519584"/>
            <a:ext cx="2008475" cy="844126"/>
          </a:xfrm>
          <a:prstGeom prst="rect">
            <a:avLst/>
          </a:prstGeom>
        </p:spPr>
      </p:pic>
      <p:pic>
        <p:nvPicPr>
          <p:cNvPr id="21" name="Picture 2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614DC08-DF85-661A-43E0-A50BE2E90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38" y="3984550"/>
            <a:ext cx="2008475" cy="844126"/>
          </a:xfrm>
          <a:prstGeom prst="rect">
            <a:avLst/>
          </a:prstGeom>
        </p:spPr>
      </p:pic>
      <p:pic>
        <p:nvPicPr>
          <p:cNvPr id="23" name="Picture 2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5860082-8517-D587-38F9-DBDCA952F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80" y="4649609"/>
            <a:ext cx="2008475" cy="844126"/>
          </a:xfrm>
          <a:prstGeom prst="rect">
            <a:avLst/>
          </a:prstGeom>
        </p:spPr>
      </p:pic>
      <p:pic>
        <p:nvPicPr>
          <p:cNvPr id="26" name="Picture 2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E3B84CD-A0ED-0C50-5DE3-568997C70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8" y="5027590"/>
            <a:ext cx="2008475" cy="84412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32BE343-6962-FE43-5AF8-9AFFEB8B53F9}"/>
              </a:ext>
            </a:extLst>
          </p:cNvPr>
          <p:cNvGrpSpPr/>
          <p:nvPr/>
        </p:nvGrpSpPr>
        <p:grpSpPr>
          <a:xfrm>
            <a:off x="7361553" y="972380"/>
            <a:ext cx="1828800" cy="5738036"/>
            <a:chOff x="4287990" y="950614"/>
            <a:chExt cx="1828800" cy="573803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6E9493-A339-263C-0C2D-04A8F41CDCE8}"/>
                </a:ext>
              </a:extLst>
            </p:cNvPr>
            <p:cNvCxnSpPr/>
            <p:nvPr/>
          </p:nvCxnSpPr>
          <p:spPr>
            <a:xfrm>
              <a:off x="4626321" y="950614"/>
              <a:ext cx="0" cy="535059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1008DD-CAD8-E2F2-9139-E2322361A5DD}"/>
                </a:ext>
              </a:extLst>
            </p:cNvPr>
            <p:cNvSpPr txBox="1"/>
            <p:nvPr/>
          </p:nvSpPr>
          <p:spPr>
            <a:xfrm>
              <a:off x="4287990" y="631931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Later</a:t>
              </a:r>
            </a:p>
          </p:txBody>
        </p:sp>
      </p:grpSp>
      <p:pic>
        <p:nvPicPr>
          <p:cNvPr id="34" name="Picture 3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B1ADFEC-7F22-18CA-27A6-117E1FC51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49" y="4483835"/>
            <a:ext cx="2008475" cy="844126"/>
          </a:xfrm>
          <a:prstGeom prst="rect">
            <a:avLst/>
          </a:prstGeom>
        </p:spPr>
      </p:pic>
      <p:pic>
        <p:nvPicPr>
          <p:cNvPr id="36" name="Picture 3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3485886-0C2E-FB89-4C56-E2668A844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75" y="4020418"/>
            <a:ext cx="2008475" cy="844126"/>
          </a:xfrm>
          <a:prstGeom prst="rect">
            <a:avLst/>
          </a:prstGeom>
        </p:spPr>
      </p:pic>
      <p:pic>
        <p:nvPicPr>
          <p:cNvPr id="37" name="Picture 3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FC14DAD-5B8B-989F-FD31-B33022E39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001" y="3077646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8" grpId="0" animBg="1"/>
      <p:bldP spid="29" grpId="0" animBg="1"/>
      <p:bldP spid="30" grpId="0" animBg="1"/>
      <p:bldP spid="44" grpId="0" animBg="1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0CD0C-ED49-7C61-408E-11C8D020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05" y="705359"/>
            <a:ext cx="10728325" cy="900000"/>
          </a:xfrm>
        </p:spPr>
        <p:txBody>
          <a:bodyPr/>
          <a:lstStyle/>
          <a:p>
            <a:pPr algn="ctr"/>
            <a:r>
              <a:rPr lang="de-DE" sz="3200"/>
              <a:t>Proof </a:t>
            </a:r>
            <a:r>
              <a:rPr lang="de-DE" sz="3200" err="1"/>
              <a:t>of</a:t>
            </a:r>
            <a:r>
              <a:rPr lang="de-DE" sz="3200"/>
              <a:t> Concept</a:t>
            </a:r>
            <a:endParaRPr lang="de-CH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E37D5-FB05-48EC-7B44-5632140DE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857883"/>
            <a:ext cx="10728325" cy="4234992"/>
          </a:xfrm>
        </p:spPr>
        <p:txBody>
          <a:bodyPr vert="horz" lIns="0" tIns="0" rIns="0" bIns="0" rtlCol="0" anchor="t">
            <a:noAutofit/>
          </a:bodyPr>
          <a:lstStyle/>
          <a:p>
            <a:pPr marL="537845" lvl="1" indent="-271145"/>
            <a:r>
              <a:rPr lang="nl-NL" sz="2400" err="1"/>
              <a:t>Quadratic</a:t>
            </a:r>
            <a:r>
              <a:rPr lang="nl-NL" sz="2400"/>
              <a:t> speed up of </a:t>
            </a:r>
            <a:r>
              <a:rPr lang="nl-NL" sz="2400" err="1"/>
              <a:t>quantum</a:t>
            </a:r>
            <a:r>
              <a:rPr lang="nl-NL" sz="2400"/>
              <a:t> </a:t>
            </a:r>
            <a:r>
              <a:rPr lang="nl-NL" sz="2400" err="1"/>
              <a:t>task</a:t>
            </a:r>
            <a:r>
              <a:rPr lang="nl-NL" sz="2400"/>
              <a:t> </a:t>
            </a:r>
            <a:r>
              <a:rPr lang="nl-NL" sz="2400" err="1"/>
              <a:t>designed</a:t>
            </a:r>
            <a:r>
              <a:rPr lang="nl-NL" sz="2400"/>
              <a:t> </a:t>
            </a:r>
            <a:r>
              <a:rPr lang="nl-NL" sz="2400" err="1"/>
              <a:t>for</a:t>
            </a:r>
            <a:r>
              <a:rPr lang="nl-NL" sz="2400"/>
              <a:t> </a:t>
            </a:r>
            <a:r>
              <a:rPr lang="nl-NL" sz="2400" err="1"/>
              <a:t>the</a:t>
            </a:r>
            <a:r>
              <a:rPr lang="nl-NL" sz="2400"/>
              <a:t> NISQ Era.</a:t>
            </a:r>
            <a:r>
              <a:rPr lang="nl-NL"/>
              <a:t> </a:t>
            </a:r>
            <a:endParaRPr lang="zh-CN" altLang="en-US"/>
          </a:p>
          <a:p>
            <a:pPr marL="537845" lvl="1" indent="-271145"/>
            <a:endParaRPr lang="de-DE"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91F5D7-0589-7791-886A-8268D2DF1E9D}"/>
              </a:ext>
            </a:extLst>
          </p:cNvPr>
          <p:cNvCxnSpPr/>
          <p:nvPr/>
        </p:nvCxnSpPr>
        <p:spPr>
          <a:xfrm>
            <a:off x="8696724" y="4648200"/>
            <a:ext cx="2020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42C1E7-EDA3-1B12-7857-22286C03B5AD}"/>
              </a:ext>
            </a:extLst>
          </p:cNvPr>
          <p:cNvCxnSpPr/>
          <p:nvPr/>
        </p:nvCxnSpPr>
        <p:spPr>
          <a:xfrm flipV="1">
            <a:off x="8696724" y="2968255"/>
            <a:ext cx="0" cy="167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4192B240-4C02-5E9E-0C07-DE9283003D1F}"/>
              </a:ext>
            </a:extLst>
          </p:cNvPr>
          <p:cNvSpPr/>
          <p:nvPr/>
        </p:nvSpPr>
        <p:spPr>
          <a:xfrm rot="10800000">
            <a:off x="9036965" y="1984324"/>
            <a:ext cx="2743189" cy="25628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5AF3D8-21E9-81BE-9511-928CFC5E3A69}"/>
              </a:ext>
            </a:extLst>
          </p:cNvPr>
          <p:cNvSpPr/>
          <p:nvPr/>
        </p:nvSpPr>
        <p:spPr>
          <a:xfrm>
            <a:off x="8890779" y="3808227"/>
            <a:ext cx="1826753" cy="641692"/>
          </a:xfrm>
          <a:custGeom>
            <a:avLst/>
            <a:gdLst>
              <a:gd name="connsiteX0" fmla="*/ 0 w 2892056"/>
              <a:gd name="connsiteY0" fmla="*/ 0 h 1297172"/>
              <a:gd name="connsiteX1" fmla="*/ 1265274 w 2892056"/>
              <a:gd name="connsiteY1" fmla="*/ 1041991 h 1297172"/>
              <a:gd name="connsiteX2" fmla="*/ 2892056 w 2892056"/>
              <a:gd name="connsiteY2" fmla="*/ 1297172 h 129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2056" h="1297172">
                <a:moveTo>
                  <a:pt x="0" y="0"/>
                </a:moveTo>
                <a:cubicBezTo>
                  <a:pt x="391632" y="412898"/>
                  <a:pt x="783265" y="825796"/>
                  <a:pt x="1265274" y="1041991"/>
                </a:cubicBezTo>
                <a:cubicBezTo>
                  <a:pt x="1747283" y="1258186"/>
                  <a:pt x="2551814" y="1265274"/>
                  <a:pt x="2892056" y="12971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7" name="Tabelle 10">
            <a:extLst>
              <a:ext uri="{FF2B5EF4-FFF2-40B4-BE49-F238E27FC236}">
                <a16:creationId xmlns:a16="http://schemas.microsoft.com/office/drawing/2014/main" id="{331DFAE2-2741-7830-767A-5EF85D914DA6}"/>
              </a:ext>
            </a:extLst>
          </p:cNvPr>
          <p:cNvGraphicFramePr>
            <a:graphicFrameLocks/>
          </p:cNvGraphicFramePr>
          <p:nvPr/>
        </p:nvGraphicFramePr>
        <p:xfrm>
          <a:off x="1079310" y="2939987"/>
          <a:ext cx="6054059" cy="18073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51515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602544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</a:tblGrid>
              <a:tr h="602436">
                <a:tc>
                  <a:txBody>
                    <a:bodyPr/>
                    <a:lstStyle/>
                    <a:p>
                      <a:r>
                        <a:rPr lang="de-DE" sz="2000"/>
                        <a:t>Method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/>
                        <a:t>Error</a:t>
                      </a:r>
                      <a:endParaRPr lang="de-CH" sz="200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602436">
                <a:tc>
                  <a:txBody>
                    <a:bodyPr/>
                    <a:lstStyle/>
                    <a:p>
                      <a:r>
                        <a:rPr lang="de-CH" sz="2000"/>
                        <a:t>Quantum Monte-Carlo</a:t>
                      </a:r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sz="2000" b="0" i="0" u="none" strike="noStrike" noProof="0">
                          <a:latin typeface="Cambria Math"/>
                        </a:rPr>
                        <a:t>1/n</a:t>
                      </a:r>
                      <a:endParaRPr lang="en-US" sz="200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602436">
                <a:tc>
                  <a:txBody>
                    <a:bodyPr/>
                    <a:lstStyle/>
                    <a:p>
                      <a:r>
                        <a:rPr lang="nb-NO" sz="2000"/>
                        <a:t>Classical Monte-Carlo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sz="2000" b="0" i="0" u="none" strike="noStrike" noProof="0">
                          <a:latin typeface="Cambria Math"/>
                        </a:rPr>
                        <a:t>1/√n</a:t>
                      </a:r>
                      <a:endParaRPr lang="en-US" sz="200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0A8C80-FCE4-5ABD-9287-87CC88E93231}"/>
              </a:ext>
            </a:extLst>
          </p:cNvPr>
          <p:cNvSpPr txBox="1"/>
          <p:nvPr/>
        </p:nvSpPr>
        <p:spPr>
          <a:xfrm rot="16200000">
            <a:off x="7885697" y="3515044"/>
            <a:ext cx="1052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cs typeface="Arial"/>
              </a:rPr>
              <a:t>Error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1CCFA-6504-C03A-DDAF-B551DDB225D1}"/>
              </a:ext>
            </a:extLst>
          </p:cNvPr>
          <p:cNvSpPr txBox="1"/>
          <p:nvPr/>
        </p:nvSpPr>
        <p:spPr>
          <a:xfrm>
            <a:off x="9800723" y="4648017"/>
            <a:ext cx="1213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cs typeface="Arial"/>
              </a:rPr>
              <a:t>Samples</a:t>
            </a:r>
            <a:endParaRPr lang="en-GB" dirty="0"/>
          </a:p>
        </p:txBody>
      </p:sp>
      <p:pic>
        <p:nvPicPr>
          <p:cNvPr id="12" name="Picture 1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094FC89-B407-DF55-B3F3-9EF50ABA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40" y="2886723"/>
            <a:ext cx="2008475" cy="844126"/>
          </a:xfrm>
          <a:prstGeom prst="rect">
            <a:avLst/>
          </a:prstGeom>
        </p:spPr>
      </p:pic>
      <p:pic>
        <p:nvPicPr>
          <p:cNvPr id="16" name="Picture 1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FD8AC32-7123-246A-4124-5723CE830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81" y="2217958"/>
            <a:ext cx="2008475" cy="844126"/>
          </a:xfrm>
          <a:prstGeom prst="rect">
            <a:avLst/>
          </a:prstGeom>
        </p:spPr>
      </p:pic>
      <p:pic>
        <p:nvPicPr>
          <p:cNvPr id="19" name="Picture 1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D33708C-8D09-4F74-30EA-22946C6A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95" y="1736598"/>
            <a:ext cx="2008475" cy="844126"/>
          </a:xfrm>
          <a:prstGeom prst="rect">
            <a:avLst/>
          </a:prstGeom>
        </p:spPr>
      </p:pic>
      <p:pic>
        <p:nvPicPr>
          <p:cNvPr id="21" name="Picture 2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85320FC-13E2-4A19-3149-E4FDF90E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8" y="1160492"/>
            <a:ext cx="2008475" cy="844126"/>
          </a:xfrm>
          <a:prstGeom prst="rect">
            <a:avLst/>
          </a:prstGeom>
        </p:spPr>
      </p:pic>
      <p:pic>
        <p:nvPicPr>
          <p:cNvPr id="23" name="Picture 2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E435D84-9A76-8552-7737-4FE153BB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67" y="1295751"/>
            <a:ext cx="2008475" cy="844126"/>
          </a:xfrm>
          <a:prstGeom prst="rect">
            <a:avLst/>
          </a:prstGeom>
        </p:spPr>
      </p:pic>
      <p:pic>
        <p:nvPicPr>
          <p:cNvPr id="25" name="Picture 2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CCE2A3E-B1F7-0F6C-9659-F06F0993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29" y="3008242"/>
            <a:ext cx="2008475" cy="844126"/>
          </a:xfrm>
          <a:prstGeom prst="rect">
            <a:avLst/>
          </a:prstGeom>
        </p:spPr>
      </p:pic>
      <p:pic>
        <p:nvPicPr>
          <p:cNvPr id="27" name="Picture 2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D3CF683-FA7C-34D5-9F58-F7BEE012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54" y="3473208"/>
            <a:ext cx="2008475" cy="844126"/>
          </a:xfrm>
          <a:prstGeom prst="rect">
            <a:avLst/>
          </a:prstGeom>
        </p:spPr>
      </p:pic>
      <p:pic>
        <p:nvPicPr>
          <p:cNvPr id="29" name="Picture 2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3685DD6-143A-EDB5-7229-3C5F3DBFF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33" y="4328767"/>
            <a:ext cx="2008475" cy="844126"/>
          </a:xfrm>
          <a:prstGeom prst="rect">
            <a:avLst/>
          </a:prstGeom>
        </p:spPr>
      </p:pic>
      <p:pic>
        <p:nvPicPr>
          <p:cNvPr id="31" name="Picture 3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9345003-59F8-E07D-4306-4C18D1A5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62" y="4616511"/>
            <a:ext cx="2008475" cy="844126"/>
          </a:xfrm>
          <a:prstGeom prst="rect">
            <a:avLst/>
          </a:prstGeom>
        </p:spPr>
      </p:pic>
      <p:pic>
        <p:nvPicPr>
          <p:cNvPr id="33" name="Picture 3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9302C76-49D3-5FAC-F6E1-B5630996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88" y="3809144"/>
            <a:ext cx="2008475" cy="844126"/>
          </a:xfrm>
          <a:prstGeom prst="rect">
            <a:avLst/>
          </a:prstGeom>
        </p:spPr>
      </p:pic>
      <p:pic>
        <p:nvPicPr>
          <p:cNvPr id="35" name="Picture 3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94BDE7F-2126-8407-5DDB-2D4560CD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39" y="2478642"/>
            <a:ext cx="2008475" cy="844126"/>
          </a:xfrm>
          <a:prstGeom prst="rect">
            <a:avLst/>
          </a:prstGeom>
        </p:spPr>
      </p:pic>
      <p:pic>
        <p:nvPicPr>
          <p:cNvPr id="37" name="Picture 3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07FCC5AF-BB44-A1D8-2797-3C38D517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7" y="1497972"/>
            <a:ext cx="2008475" cy="844126"/>
          </a:xfrm>
          <a:prstGeom prst="rect">
            <a:avLst/>
          </a:prstGeom>
        </p:spPr>
      </p:pic>
      <p:pic>
        <p:nvPicPr>
          <p:cNvPr id="39" name="Picture 3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7659D8C-B900-B461-81B3-F797A31E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40" y="819598"/>
            <a:ext cx="2008475" cy="844126"/>
          </a:xfrm>
          <a:prstGeom prst="rect">
            <a:avLst/>
          </a:prstGeom>
        </p:spPr>
      </p:pic>
      <p:pic>
        <p:nvPicPr>
          <p:cNvPr id="41" name="Picture 4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443588A-5999-4315-8DD4-CA5E98B5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35" y="32435"/>
            <a:ext cx="2008475" cy="844126"/>
          </a:xfrm>
          <a:prstGeom prst="rect">
            <a:avLst/>
          </a:prstGeom>
        </p:spPr>
      </p:pic>
      <p:pic>
        <p:nvPicPr>
          <p:cNvPr id="43" name="Picture 4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EE21A8C3-7BF9-30B1-1E64-6E95A240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18" y="3990821"/>
            <a:ext cx="2008475" cy="844126"/>
          </a:xfrm>
          <a:prstGeom prst="rect">
            <a:avLst/>
          </a:prstGeom>
        </p:spPr>
      </p:pic>
      <p:pic>
        <p:nvPicPr>
          <p:cNvPr id="45" name="Picture 4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552F27D-FEBB-67D8-C7CA-43159D42F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38" y="3984550"/>
            <a:ext cx="2008475" cy="844126"/>
          </a:xfrm>
          <a:prstGeom prst="rect">
            <a:avLst/>
          </a:prstGeom>
        </p:spPr>
      </p:pic>
      <p:pic>
        <p:nvPicPr>
          <p:cNvPr id="47" name="Picture 4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836020B-9726-3B97-FD4E-4EEA0E81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27" y="4830083"/>
            <a:ext cx="2008475" cy="844126"/>
          </a:xfrm>
          <a:prstGeom prst="rect">
            <a:avLst/>
          </a:prstGeom>
        </p:spPr>
      </p:pic>
      <p:pic>
        <p:nvPicPr>
          <p:cNvPr id="49" name="Picture 4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BE57BC1-FBC0-0BB1-D942-B361301D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04" y="3974827"/>
            <a:ext cx="2008475" cy="844126"/>
          </a:xfrm>
          <a:prstGeom prst="rect">
            <a:avLst/>
          </a:prstGeom>
        </p:spPr>
      </p:pic>
      <p:pic>
        <p:nvPicPr>
          <p:cNvPr id="5" name="Picture 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862EEDC-1BB7-49D7-81B8-95FE50014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2" y="2764626"/>
            <a:ext cx="2008475" cy="844126"/>
          </a:xfrm>
          <a:prstGeom prst="rect">
            <a:avLst/>
          </a:prstGeom>
        </p:spPr>
      </p:pic>
      <p:pic>
        <p:nvPicPr>
          <p:cNvPr id="11" name="Picture 1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BEF9B6F-EB95-E242-1399-E8FDCB35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93" y="2095861"/>
            <a:ext cx="2008475" cy="844126"/>
          </a:xfrm>
          <a:prstGeom prst="rect">
            <a:avLst/>
          </a:prstGeom>
        </p:spPr>
      </p:pic>
      <p:pic>
        <p:nvPicPr>
          <p:cNvPr id="13" name="Picture 1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F928C19-5FA9-71BE-A381-9BB99761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7" y="1614501"/>
            <a:ext cx="2008475" cy="844126"/>
          </a:xfrm>
          <a:prstGeom prst="rect">
            <a:avLst/>
          </a:prstGeom>
        </p:spPr>
      </p:pic>
      <p:pic>
        <p:nvPicPr>
          <p:cNvPr id="18" name="Picture 1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AE43733-138E-962A-F324-66B8B4CA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0" y="1038395"/>
            <a:ext cx="2008475" cy="844126"/>
          </a:xfrm>
          <a:prstGeom prst="rect">
            <a:avLst/>
          </a:prstGeom>
        </p:spPr>
      </p:pic>
      <p:pic>
        <p:nvPicPr>
          <p:cNvPr id="20" name="Picture 1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26E082C-4F64-DB5C-4727-CE765D4D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79" y="1173654"/>
            <a:ext cx="2008475" cy="844126"/>
          </a:xfrm>
          <a:prstGeom prst="rect">
            <a:avLst/>
          </a:prstGeom>
        </p:spPr>
      </p:pic>
      <p:pic>
        <p:nvPicPr>
          <p:cNvPr id="22" name="Picture 2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38692E1-98EA-22A9-703C-D5D5C109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1" y="2886145"/>
            <a:ext cx="2008475" cy="844126"/>
          </a:xfrm>
          <a:prstGeom prst="rect">
            <a:avLst/>
          </a:prstGeom>
        </p:spPr>
      </p:pic>
      <p:pic>
        <p:nvPicPr>
          <p:cNvPr id="24" name="Picture 2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12EB336-861B-0BE3-F127-891CEAEA7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66" y="3351111"/>
            <a:ext cx="2008475" cy="844126"/>
          </a:xfrm>
          <a:prstGeom prst="rect">
            <a:avLst/>
          </a:prstGeom>
        </p:spPr>
      </p:pic>
      <p:pic>
        <p:nvPicPr>
          <p:cNvPr id="26" name="Picture 2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3AAD884-9674-6A37-1AD0-DCDF0E6A5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45" y="4206670"/>
            <a:ext cx="2008475" cy="844126"/>
          </a:xfrm>
          <a:prstGeom prst="rect">
            <a:avLst/>
          </a:prstGeom>
        </p:spPr>
      </p:pic>
      <p:pic>
        <p:nvPicPr>
          <p:cNvPr id="28" name="Picture 2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AFC3C946-E7F6-6D69-4864-28CE3F97F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74" y="4494414"/>
            <a:ext cx="2008475" cy="844126"/>
          </a:xfrm>
          <a:prstGeom prst="rect">
            <a:avLst/>
          </a:prstGeom>
        </p:spPr>
      </p:pic>
      <p:pic>
        <p:nvPicPr>
          <p:cNvPr id="30" name="Picture 2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F0E7EC2-4582-5732-2851-583270A6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687047"/>
            <a:ext cx="2008475" cy="844126"/>
          </a:xfrm>
          <a:prstGeom prst="rect">
            <a:avLst/>
          </a:prstGeom>
        </p:spPr>
      </p:pic>
      <p:pic>
        <p:nvPicPr>
          <p:cNvPr id="32" name="Picture 3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7AC12A5-2D17-5A35-6922-0A91777B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51" y="2356545"/>
            <a:ext cx="2008475" cy="844126"/>
          </a:xfrm>
          <a:prstGeom prst="rect">
            <a:avLst/>
          </a:prstGeom>
        </p:spPr>
      </p:pic>
      <p:pic>
        <p:nvPicPr>
          <p:cNvPr id="34" name="Picture 3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081B5B4-D43C-84A7-8A56-CAB9E8B5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39" y="1375875"/>
            <a:ext cx="2008475" cy="844126"/>
          </a:xfrm>
          <a:prstGeom prst="rect">
            <a:avLst/>
          </a:prstGeom>
        </p:spPr>
      </p:pic>
      <p:pic>
        <p:nvPicPr>
          <p:cNvPr id="36" name="Picture 3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A7D78DF4-6A87-3D8B-5ADC-F871D542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2" y="697501"/>
            <a:ext cx="2008475" cy="844126"/>
          </a:xfrm>
          <a:prstGeom prst="rect">
            <a:avLst/>
          </a:prstGeom>
        </p:spPr>
      </p:pic>
      <p:pic>
        <p:nvPicPr>
          <p:cNvPr id="38" name="Picture 3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F705A2C-88F9-A2BC-0B00-27805C13D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47" y="-89662"/>
            <a:ext cx="2008475" cy="844126"/>
          </a:xfrm>
          <a:prstGeom prst="rect">
            <a:avLst/>
          </a:prstGeom>
        </p:spPr>
      </p:pic>
      <p:pic>
        <p:nvPicPr>
          <p:cNvPr id="40" name="Picture 3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7348F9A-5FC7-63E6-E928-0A89F9FC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30" y="3868724"/>
            <a:ext cx="2008475" cy="844126"/>
          </a:xfrm>
          <a:prstGeom prst="rect">
            <a:avLst/>
          </a:prstGeom>
        </p:spPr>
      </p:pic>
      <p:pic>
        <p:nvPicPr>
          <p:cNvPr id="42" name="Picture 4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88A4D68-FC3F-5528-4145-FEB130FC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39" y="4707986"/>
            <a:ext cx="2008475" cy="844126"/>
          </a:xfrm>
          <a:prstGeom prst="rect">
            <a:avLst/>
          </a:prstGeom>
        </p:spPr>
      </p:pic>
      <p:pic>
        <p:nvPicPr>
          <p:cNvPr id="44" name="Picture 4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DE388FF-958E-15A6-F59D-3F2586D5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16" y="3852730"/>
            <a:ext cx="2008475" cy="844126"/>
          </a:xfrm>
          <a:prstGeom prst="rect">
            <a:avLst/>
          </a:prstGeom>
        </p:spPr>
      </p:pic>
      <p:pic>
        <p:nvPicPr>
          <p:cNvPr id="46" name="Picture 4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A4A8DBF-6C38-E37A-F41E-5ACDF63BF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6" y="3528628"/>
            <a:ext cx="2008475" cy="844126"/>
          </a:xfrm>
          <a:prstGeom prst="rect">
            <a:avLst/>
          </a:prstGeom>
        </p:spPr>
      </p:pic>
      <p:pic>
        <p:nvPicPr>
          <p:cNvPr id="48" name="Picture 4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7F36692-05A4-5F3A-6D38-596300C3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7" y="2859863"/>
            <a:ext cx="2008475" cy="844126"/>
          </a:xfrm>
          <a:prstGeom prst="rect">
            <a:avLst/>
          </a:prstGeom>
        </p:spPr>
      </p:pic>
      <p:pic>
        <p:nvPicPr>
          <p:cNvPr id="50" name="Picture 4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9FC97D4-0658-38D1-0A18-320149D9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61" y="2378503"/>
            <a:ext cx="2008475" cy="844126"/>
          </a:xfrm>
          <a:prstGeom prst="rect">
            <a:avLst/>
          </a:prstGeom>
        </p:spPr>
      </p:pic>
      <p:pic>
        <p:nvPicPr>
          <p:cNvPr id="51" name="Picture 5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522FFE6-E901-D11D-6B96-B17C5630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4" y="1802397"/>
            <a:ext cx="2008475" cy="844126"/>
          </a:xfrm>
          <a:prstGeom prst="rect">
            <a:avLst/>
          </a:prstGeom>
        </p:spPr>
      </p:pic>
      <p:pic>
        <p:nvPicPr>
          <p:cNvPr id="52" name="Picture 5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BFE093B-E0FC-F4A9-C5B9-0A913E8AA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33" y="1937656"/>
            <a:ext cx="2008475" cy="844126"/>
          </a:xfrm>
          <a:prstGeom prst="rect">
            <a:avLst/>
          </a:prstGeom>
        </p:spPr>
      </p:pic>
      <p:pic>
        <p:nvPicPr>
          <p:cNvPr id="53" name="Picture 5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0CEA2A6E-16EE-64B1-2C10-50DF56704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95" y="3650147"/>
            <a:ext cx="2008475" cy="844126"/>
          </a:xfrm>
          <a:prstGeom prst="rect">
            <a:avLst/>
          </a:prstGeom>
        </p:spPr>
      </p:pic>
      <p:pic>
        <p:nvPicPr>
          <p:cNvPr id="54" name="Picture 5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CFAABF1-76AC-684B-88D5-D677B047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4115113"/>
            <a:ext cx="2008475" cy="844126"/>
          </a:xfrm>
          <a:prstGeom prst="rect">
            <a:avLst/>
          </a:prstGeom>
        </p:spPr>
      </p:pic>
      <p:pic>
        <p:nvPicPr>
          <p:cNvPr id="55" name="Picture 5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61633B0-0013-D31E-73E3-40344DA6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99" y="4970672"/>
            <a:ext cx="2008475" cy="844126"/>
          </a:xfrm>
          <a:prstGeom prst="rect">
            <a:avLst/>
          </a:prstGeom>
        </p:spPr>
      </p:pic>
      <p:pic>
        <p:nvPicPr>
          <p:cNvPr id="56" name="Picture 5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A1EC8C7-23A9-DC8B-2349-6A846BEC1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28" y="5258416"/>
            <a:ext cx="2008475" cy="844126"/>
          </a:xfrm>
          <a:prstGeom prst="rect">
            <a:avLst/>
          </a:prstGeom>
        </p:spPr>
      </p:pic>
      <p:pic>
        <p:nvPicPr>
          <p:cNvPr id="57" name="Picture 5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F8A345D-89CB-4403-50A8-E821D7187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54" y="4451049"/>
            <a:ext cx="2008475" cy="844126"/>
          </a:xfrm>
          <a:prstGeom prst="rect">
            <a:avLst/>
          </a:prstGeom>
        </p:spPr>
      </p:pic>
      <p:pic>
        <p:nvPicPr>
          <p:cNvPr id="58" name="Picture 5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2658990-FC8C-DF3D-AD40-ECFB0211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5" y="3120547"/>
            <a:ext cx="2008475" cy="844126"/>
          </a:xfrm>
          <a:prstGeom prst="rect">
            <a:avLst/>
          </a:prstGeom>
        </p:spPr>
      </p:pic>
      <p:pic>
        <p:nvPicPr>
          <p:cNvPr id="59" name="Picture 5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2FB1BEF-6D66-97DC-B4A2-6B862017F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93" y="2139877"/>
            <a:ext cx="2008475" cy="844126"/>
          </a:xfrm>
          <a:prstGeom prst="rect">
            <a:avLst/>
          </a:prstGeom>
        </p:spPr>
      </p:pic>
      <p:pic>
        <p:nvPicPr>
          <p:cNvPr id="60" name="Picture 5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79497B2-F186-3186-3E7C-0770C2B1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06" y="1461503"/>
            <a:ext cx="2008475" cy="844126"/>
          </a:xfrm>
          <a:prstGeom prst="rect">
            <a:avLst/>
          </a:prstGeom>
        </p:spPr>
      </p:pic>
      <p:pic>
        <p:nvPicPr>
          <p:cNvPr id="61" name="Picture 6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3F4EFF9-6F77-8AA4-2DD1-991D136C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01" y="674340"/>
            <a:ext cx="2008475" cy="844126"/>
          </a:xfrm>
          <a:prstGeom prst="rect">
            <a:avLst/>
          </a:prstGeom>
        </p:spPr>
      </p:pic>
      <p:pic>
        <p:nvPicPr>
          <p:cNvPr id="62" name="Picture 6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E812521-2EE9-5E46-125D-B5447E6F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284" y="4632726"/>
            <a:ext cx="2008475" cy="844126"/>
          </a:xfrm>
          <a:prstGeom prst="rect">
            <a:avLst/>
          </a:prstGeom>
        </p:spPr>
      </p:pic>
      <p:pic>
        <p:nvPicPr>
          <p:cNvPr id="63" name="Picture 6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A03FBF9-F76E-0B68-B102-54773486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93" y="5471988"/>
            <a:ext cx="2008475" cy="844126"/>
          </a:xfrm>
          <a:prstGeom prst="rect">
            <a:avLst/>
          </a:prstGeom>
        </p:spPr>
      </p:pic>
      <p:pic>
        <p:nvPicPr>
          <p:cNvPr id="64" name="Picture 6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91861BA-2277-9CE9-67D7-DCFB238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70" y="4616732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5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5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5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9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95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1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3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35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4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sz="2800" dirty="0"/>
              <a:t>Problem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641473-9CDD-F0E4-53C1-4825F77A6900}"/>
                  </a:ext>
                </a:extLst>
              </p:cNvPr>
              <p:cNvSpPr txBox="1"/>
              <p:nvPr/>
            </p:nvSpPr>
            <p:spPr>
              <a:xfrm>
                <a:off x="731837" y="773112"/>
                <a:ext cx="30617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641473-9CDD-F0E4-53C1-4825F77A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773112"/>
                <a:ext cx="3061754" cy="369332"/>
              </a:xfrm>
              <a:prstGeom prst="rect">
                <a:avLst/>
              </a:prstGeom>
              <a:blipFill>
                <a:blip r:embed="rId2"/>
                <a:stretch>
                  <a:fillRect l="-2988" r="-996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07752E-EA27-85C2-F5D1-B427F8810451}"/>
              </a:ext>
            </a:extLst>
          </p:cNvPr>
          <p:cNvSpPr txBox="1"/>
          <p:nvPr/>
        </p:nvSpPr>
        <p:spPr>
          <a:xfrm>
            <a:off x="3793591" y="72694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with</a:t>
            </a:r>
            <a:endParaRPr lang="en-GB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3BF01-9BC6-2AA3-60A2-9711D444E826}"/>
                  </a:ext>
                </a:extLst>
              </p:cNvPr>
              <p:cNvSpPr txBox="1"/>
              <p:nvPr/>
            </p:nvSpPr>
            <p:spPr>
              <a:xfrm>
                <a:off x="4240823" y="722201"/>
                <a:ext cx="3061754" cy="420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ra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3BF01-9BC6-2AA3-60A2-9711D444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23" y="722201"/>
                <a:ext cx="3061754" cy="420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77FACC-D00A-D568-32C6-4B2887E729E5}"/>
                  </a:ext>
                </a:extLst>
              </p:cNvPr>
              <p:cNvSpPr txBox="1"/>
              <p:nvPr/>
            </p:nvSpPr>
            <p:spPr>
              <a:xfrm>
                <a:off x="7449879" y="1704108"/>
                <a:ext cx="3295454" cy="97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x-none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𝑠𝑢𝑝𝑝</m:t>
                          </m:r>
                        </m:sub>
                        <m:sup/>
                        <m:e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x-none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x-non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/>
              </a:p>
              <a:p>
                <a:endParaRPr lang="en-CH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77FACC-D00A-D568-32C6-4B2887E7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879" y="1704108"/>
                <a:ext cx="3295454" cy="971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26BE2-527F-BC42-4DE0-4F7486C3961F}"/>
                  </a:ext>
                </a:extLst>
              </p:cNvPr>
              <p:cNvSpPr txBox="1"/>
              <p:nvPr/>
            </p:nvSpPr>
            <p:spPr>
              <a:xfrm>
                <a:off x="8433131" y="2434096"/>
                <a:ext cx="2673744" cy="811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26BE2-527F-BC42-4DE0-4F7486C39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131" y="2434096"/>
                <a:ext cx="2673744" cy="81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C21B1B64-6443-442F-43D3-61805FF8A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2" y="1673112"/>
            <a:ext cx="3925889" cy="2988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85E82A-081A-432E-92A3-50789AEDA17D}"/>
                  </a:ext>
                </a:extLst>
              </p:cNvPr>
              <p:cNvSpPr txBox="1"/>
              <p:nvPr/>
            </p:nvSpPr>
            <p:spPr>
              <a:xfrm>
                <a:off x="7946066" y="700547"/>
                <a:ext cx="3716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Want </a:t>
                </a:r>
                <a14:m>
                  <m:oMath xmlns:m="http://schemas.openxmlformats.org/officeDocument/2006/math">
                    <m:r>
                      <a:rPr lang="x-none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x-non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x-non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−100, 0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85E82A-081A-432E-92A3-50789AED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66" y="700547"/>
                <a:ext cx="3716530" cy="461665"/>
              </a:xfrm>
              <a:prstGeom prst="rect">
                <a:avLst/>
              </a:prstGeom>
              <a:blipFill>
                <a:blip r:embed="rId7"/>
                <a:stretch>
                  <a:fillRect l="-245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5C90304-50DE-D1D9-ED21-F8FD6F4B4A9A}"/>
              </a:ext>
            </a:extLst>
          </p:cNvPr>
          <p:cNvGrpSpPr/>
          <p:nvPr/>
        </p:nvGrpSpPr>
        <p:grpSpPr>
          <a:xfrm>
            <a:off x="728418" y="1361718"/>
            <a:ext cx="7923958" cy="4993146"/>
            <a:chOff x="765719" y="1206518"/>
            <a:chExt cx="7923958" cy="49931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ADCB05-CD80-E461-9F0A-32305E2CB223}"/>
                </a:ext>
              </a:extLst>
            </p:cNvPr>
            <p:cNvSpPr txBox="1"/>
            <p:nvPr/>
          </p:nvSpPr>
          <p:spPr>
            <a:xfrm>
              <a:off x="765719" y="1275530"/>
              <a:ext cx="3027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Lognormal distribution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4605B0-BE40-4CBC-FDF1-A739E7E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959" y="2173750"/>
              <a:ext cx="809368" cy="175924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51A4DAB-B322-13FF-8088-40CD2B81F9B5}"/>
                </a:ext>
              </a:extLst>
            </p:cNvPr>
            <p:cNvCxnSpPr>
              <a:cxnSpLocks/>
            </p:cNvCxnSpPr>
            <p:nvPr/>
          </p:nvCxnSpPr>
          <p:spPr>
            <a:xfrm>
              <a:off x="4602959" y="1206518"/>
              <a:ext cx="4086718" cy="272647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F209A6D-39ED-6F9D-0901-2F57FB35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043" y="3931516"/>
              <a:ext cx="3398097" cy="2268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A1F9F9-2D08-1F18-640D-693D539CABF7}"/>
                    </a:ext>
                  </a:extLst>
                </p:cNvPr>
                <p:cNvSpPr txBox="1"/>
                <p:nvPr/>
              </p:nvSpPr>
              <p:spPr>
                <a:xfrm>
                  <a:off x="6577272" y="3429000"/>
                  <a:ext cx="96411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80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x-none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800">
                    <a:effectLst/>
                    <a:latin typeface="Cambria Math" panose="02040503050406030204" pitchFamily="18" charset="0"/>
                  </a:endParaRPr>
                </a:p>
                <a:p>
                  <a:endParaRPr lang="x-none" sz="1800"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A1F9F9-2D08-1F18-640D-693D539CA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272" y="3429000"/>
                  <a:ext cx="964110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graph of normal distribution&#10;&#10;Description automatically generated with low confidence">
              <a:extLst>
                <a:ext uri="{FF2B5EF4-FFF2-40B4-BE49-F238E27FC236}">
                  <a16:creationId xmlns:a16="http://schemas.microsoft.com/office/drawing/2014/main" id="{CDEB413C-7136-7C2D-6347-3C434C3CA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932" b="84435" l="31737" r="63353">
                          <a14:foregroundMark x1="41557" y1="27932" x2="41557" y2="27932"/>
                          <a14:foregroundMark x1="34371" y1="61407" x2="34371" y2="61407"/>
                          <a14:foregroundMark x1="33293" y1="72495" x2="33293" y2="72495"/>
                          <a14:foregroundMark x1="32335" y1="79744" x2="32335" y2="79744"/>
                          <a14:foregroundMark x1="31737" y1="84648" x2="31737" y2="84648"/>
                          <a14:foregroundMark x1="62036" y1="80171" x2="62036" y2="80171"/>
                          <a14:foregroundMark x1="63353" y1="80810" x2="63353" y2="80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6" t="22920" r="35749" b="17592"/>
            <a:stretch/>
          </p:blipFill>
          <p:spPr>
            <a:xfrm rot="16200000">
              <a:off x="3532174" y="1102965"/>
              <a:ext cx="967231" cy="117433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B5C6DF-4AA1-C7E7-2372-EAE900FD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46" y="1616603"/>
              <a:ext cx="563379" cy="212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E9EA73-EEFE-B41C-106C-91722450FB47}"/>
              </a:ext>
            </a:extLst>
          </p:cNvPr>
          <p:cNvGrpSpPr/>
          <p:nvPr/>
        </p:nvGrpSpPr>
        <p:grpSpPr>
          <a:xfrm>
            <a:off x="8640393" y="3609211"/>
            <a:ext cx="3348976" cy="2561886"/>
            <a:chOff x="8640393" y="3609211"/>
            <a:chExt cx="3348976" cy="2561886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D82C7AB-21D7-6935-2815-A7C10BB97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393" y="3899340"/>
              <a:ext cx="3348976" cy="227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8C3A04-86D5-DBF2-0593-1BC786A24DC1}"/>
                    </a:ext>
                  </a:extLst>
                </p:cNvPr>
                <p:cNvSpPr txBox="1"/>
                <p:nvPr/>
              </p:nvSpPr>
              <p:spPr>
                <a:xfrm>
                  <a:off x="8833387" y="3609211"/>
                  <a:ext cx="292041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800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none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−100,</m:t>
                        </m:r>
                        <m: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0)</m:t>
                        </m:r>
                      </m:oMath>
                    </m:oMathPara>
                  </a14:m>
                  <a:endParaRPr lang="x-none" sz="1800">
                    <a:effectLst/>
                    <a:latin typeface="Cambria Math" panose="02040503050406030204" pitchFamily="18" charset="0"/>
                  </a:endParaRPr>
                </a:p>
                <a:p>
                  <a:endParaRPr lang="en-CH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8C3A04-86D5-DBF2-0593-1BC786A24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387" y="3609211"/>
                  <a:ext cx="292041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AE2566-4AE5-343A-BF0B-753F2771463E}"/>
              </a:ext>
            </a:extLst>
          </p:cNvPr>
          <p:cNvGrpSpPr/>
          <p:nvPr/>
        </p:nvGrpSpPr>
        <p:grpSpPr>
          <a:xfrm>
            <a:off x="5940166" y="3975653"/>
            <a:ext cx="5225995" cy="2526290"/>
            <a:chOff x="5947144" y="3949623"/>
            <a:chExt cx="5225995" cy="252629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3FE6A7B-65CF-6E12-019F-6B05017EDA18}"/>
                </a:ext>
              </a:extLst>
            </p:cNvPr>
            <p:cNvCxnSpPr>
              <a:cxnSpLocks/>
            </p:cNvCxnSpPr>
            <p:nvPr/>
          </p:nvCxnSpPr>
          <p:spPr>
            <a:xfrm>
              <a:off x="9172578" y="3949623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E257F1-72D5-8254-A367-5F58E7F804BB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139" y="3949623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036898-C7BC-4D6A-B169-4EC9E4BB8C01}"/>
                </a:ext>
              </a:extLst>
            </p:cNvPr>
            <p:cNvCxnSpPr>
              <a:cxnSpLocks/>
            </p:cNvCxnSpPr>
            <p:nvPr/>
          </p:nvCxnSpPr>
          <p:spPr>
            <a:xfrm>
              <a:off x="5947144" y="3992485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D2150-198A-390B-282A-033D8BAF5E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066" y="4006775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924885-C656-FC85-D1C2-175A37B4B257}"/>
              </a:ext>
            </a:extLst>
          </p:cNvPr>
          <p:cNvGrpSpPr/>
          <p:nvPr/>
        </p:nvGrpSpPr>
        <p:grpSpPr>
          <a:xfrm>
            <a:off x="6181061" y="3983875"/>
            <a:ext cx="1509824" cy="2469138"/>
            <a:chOff x="6198606" y="3778168"/>
            <a:chExt cx="1509824" cy="246913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21086E-0F10-D78A-530F-D84FA75384CD}"/>
                </a:ext>
              </a:extLst>
            </p:cNvPr>
            <p:cNvCxnSpPr>
              <a:cxnSpLocks/>
            </p:cNvCxnSpPr>
            <p:nvPr/>
          </p:nvCxnSpPr>
          <p:spPr>
            <a:xfrm>
              <a:off x="6974783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B1EAE3-19E6-5853-6D64-5CF3A6B8875A}"/>
                </a:ext>
              </a:extLst>
            </p:cNvPr>
            <p:cNvCxnSpPr>
              <a:cxnSpLocks/>
            </p:cNvCxnSpPr>
            <p:nvPr/>
          </p:nvCxnSpPr>
          <p:spPr>
            <a:xfrm>
              <a:off x="6443155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197A71-463C-609D-B32C-0E4B057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7463881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AF74A8-B71E-6254-968B-CE6CE72D7906}"/>
                </a:ext>
              </a:extLst>
            </p:cNvPr>
            <p:cNvCxnSpPr>
              <a:cxnSpLocks/>
            </p:cNvCxnSpPr>
            <p:nvPr/>
          </p:nvCxnSpPr>
          <p:spPr>
            <a:xfrm>
              <a:off x="6198606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949630-D037-86A7-5398-2A7A38ECBA0F}"/>
                </a:ext>
              </a:extLst>
            </p:cNvPr>
            <p:cNvCxnSpPr>
              <a:cxnSpLocks/>
            </p:cNvCxnSpPr>
            <p:nvPr/>
          </p:nvCxnSpPr>
          <p:spPr>
            <a:xfrm>
              <a:off x="6698337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D6C5BE-5B5B-2566-D089-22DDBF4CEE8D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00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1C870A1-7611-F205-1426-EAAC21E49D1F}"/>
                </a:ext>
              </a:extLst>
            </p:cNvPr>
            <p:cNvCxnSpPr>
              <a:cxnSpLocks/>
            </p:cNvCxnSpPr>
            <p:nvPr/>
          </p:nvCxnSpPr>
          <p:spPr>
            <a:xfrm>
              <a:off x="7708430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B80F04-56A6-9A6E-1645-CAB7EBBF2483}"/>
              </a:ext>
            </a:extLst>
          </p:cNvPr>
          <p:cNvGrpSpPr/>
          <p:nvPr/>
        </p:nvGrpSpPr>
        <p:grpSpPr>
          <a:xfrm>
            <a:off x="9414031" y="3962705"/>
            <a:ext cx="1509824" cy="2469138"/>
            <a:chOff x="9388548" y="3778168"/>
            <a:chExt cx="1509824" cy="246913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038058-FC9A-1C52-F728-99D2B5E13D6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725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7F55FA-4E53-64D7-AEBD-7ACFF507DE1A}"/>
                </a:ext>
              </a:extLst>
            </p:cNvPr>
            <p:cNvCxnSpPr>
              <a:cxnSpLocks/>
            </p:cNvCxnSpPr>
            <p:nvPr/>
          </p:nvCxnSpPr>
          <p:spPr>
            <a:xfrm>
              <a:off x="9633097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F8D225-C039-7217-4395-C77E90B3CC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823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3ECA9F-2081-1017-579B-B7FDA02124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548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9ACC51C-47CF-7CDA-9F19-F5DEFADC6711}"/>
                </a:ext>
              </a:extLst>
            </p:cNvPr>
            <p:cNvCxnSpPr>
              <a:cxnSpLocks/>
            </p:cNvCxnSpPr>
            <p:nvPr/>
          </p:nvCxnSpPr>
          <p:spPr>
            <a:xfrm>
              <a:off x="9888279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2B9E92-1981-9A92-7535-6268A722529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642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49879B-65CE-7C89-698B-CF21F09E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8372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6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/>
              <a:t>Quantum Fourier Monte Carlo</a:t>
            </a:r>
            <a:endParaRPr lang="de-CH"/>
          </a:p>
        </p:txBody>
      </p:sp>
      <p:pic>
        <p:nvPicPr>
          <p:cNvPr id="10" name="Picture 9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0CFB7AB6-64C5-84E6-1AAE-724A9B30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90" y="2945030"/>
            <a:ext cx="4646289" cy="3804019"/>
          </a:xfrm>
          <a:prstGeom prst="rect">
            <a:avLst/>
          </a:prstGeom>
        </p:spPr>
      </p:pic>
      <p:pic>
        <p:nvPicPr>
          <p:cNvPr id="14" name="Picture 1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067C203-002E-5476-EFB4-D547F6FF0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8" y="710351"/>
            <a:ext cx="3620377" cy="2752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06A854-0DDD-8F61-B95E-49F16DB89647}"/>
                  </a:ext>
                </a:extLst>
              </p:cNvPr>
              <p:cNvSpPr txBox="1"/>
              <p:nvPr/>
            </p:nvSpPr>
            <p:spPr>
              <a:xfrm>
                <a:off x="5758688" y="2467415"/>
                <a:ext cx="25661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>
                    <a:effectLst/>
                    <a:latin typeface="Calibri" panose="020F0502020204030204" pitchFamily="34" charset="0"/>
                  </a:rPr>
                  <a:t>Preparation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↦|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06A854-0DDD-8F61-B95E-49F16DB8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88" y="2467415"/>
                <a:ext cx="2566152" cy="646331"/>
              </a:xfrm>
              <a:prstGeom prst="rect">
                <a:avLst/>
              </a:prstGeom>
              <a:blipFill>
                <a:blip r:embed="rId4"/>
                <a:stretch>
                  <a:fillRect l="-2138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D517BF-FCC2-5892-426B-CE36D7D38273}"/>
              </a:ext>
            </a:extLst>
          </p:cNvPr>
          <p:cNvCxnSpPr/>
          <p:nvPr/>
        </p:nvCxnSpPr>
        <p:spPr>
          <a:xfrm>
            <a:off x="5707629" y="254880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55E2-449C-E0C0-7107-CB7E484ACAB5}"/>
                  </a:ext>
                </a:extLst>
              </p:cNvPr>
              <p:cNvSpPr txBox="1"/>
              <p:nvPr/>
            </p:nvSpPr>
            <p:spPr>
              <a:xfrm>
                <a:off x="8741359" y="5874910"/>
                <a:ext cx="35128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libri" panose="020F0502020204030204" pitchFamily="34" charset="0"/>
                  </a:rPr>
                  <a:t> Read the amplitude of state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</a:rPr>
                  <a:t>, </a:t>
                </a:r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pPr marL="0" marR="0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nωx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=1−2⋅</m:t>
                      </m:r>
                      <m:r>
                        <m:rPr>
                          <m:sty m:val="p"/>
                        </m:rP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(|1⟩)</m:t>
                      </m:r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55E2-449C-E0C0-7107-CB7E484A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359" y="5874910"/>
                <a:ext cx="3512885" cy="923330"/>
              </a:xfrm>
              <a:prstGeom prst="rect">
                <a:avLst/>
              </a:prstGeom>
              <a:blipFill>
                <a:blip r:embed="rId5"/>
                <a:stretch>
                  <a:fillRect t="-5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E74DA-0F0A-0114-4F8F-ED78B2D4539D}"/>
                  </a:ext>
                </a:extLst>
              </p:cNvPr>
              <p:cNvSpPr txBox="1"/>
              <p:nvPr/>
            </p:nvSpPr>
            <p:spPr>
              <a:xfrm>
                <a:off x="5346941" y="108951"/>
                <a:ext cx="5955798" cy="2158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US" sz="180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)]≈</m:t>
                      </m:r>
                      <m:r>
                        <m:rPr>
                          <m:sty m:val="p"/>
                        </m:rP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E74DA-0F0A-0114-4F8F-ED78B2D4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41" y="108951"/>
                <a:ext cx="5955798" cy="21586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E0C6F4A-BB7E-85C8-88C2-26F76027EDAA}"/>
              </a:ext>
            </a:extLst>
          </p:cNvPr>
          <p:cNvSpPr/>
          <p:nvPr/>
        </p:nvSpPr>
        <p:spPr>
          <a:xfrm>
            <a:off x="4350731" y="3429000"/>
            <a:ext cx="435600" cy="173744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355B2-7B69-10B3-43F3-E056BB81C896}"/>
                  </a:ext>
                </a:extLst>
              </p:cNvPr>
              <p:cNvSpPr txBox="1"/>
              <p:nvPr/>
            </p:nvSpPr>
            <p:spPr>
              <a:xfrm>
                <a:off x="3318971" y="4118663"/>
                <a:ext cx="996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>
                    <a:effectLst/>
                    <a:latin typeface="Calibri" panose="020F0502020204030204" pitchFamily="34" charset="0"/>
                  </a:rPr>
                  <a:t> qubits</a:t>
                </a:r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355B2-7B69-10B3-43F3-E056BB81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1" y="4118663"/>
                <a:ext cx="996619" cy="646331"/>
              </a:xfrm>
              <a:prstGeom prst="rect">
                <a:avLst/>
              </a:prstGeom>
              <a:blipFill>
                <a:blip r:embed="rId7"/>
                <a:stretch>
                  <a:fillRect t="-5660" r="-5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A3680-CA0D-A134-B632-F65393F06907}"/>
                  </a:ext>
                </a:extLst>
              </p:cNvPr>
              <p:cNvSpPr txBox="1"/>
              <p:nvPr/>
            </p:nvSpPr>
            <p:spPr>
              <a:xfrm>
                <a:off x="234507" y="4729344"/>
                <a:ext cx="455182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we have achieved: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Classical MC (sampling) 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Classical MC (discretize)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≈48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Quantum Fourier MC (QASM)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≈47.5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On support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+5⋅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𝑠𝑡𝑑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A3680-CA0D-A134-B632-F65393F0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7" y="4729344"/>
                <a:ext cx="4551824" cy="1754326"/>
              </a:xfrm>
              <a:prstGeom prst="rect">
                <a:avLst/>
              </a:prstGeom>
              <a:blipFill>
                <a:blip r:embed="rId8"/>
                <a:stretch>
                  <a:fillRect l="-1071" t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6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7" grpId="0"/>
      <p:bldP spid="8" grpId="0"/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 err="1"/>
              <a:t>Optimizations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41209"/>
            <a:ext cx="7044917" cy="468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Computation of coefficients can be executed in parallel:</a:t>
            </a:r>
          </a:p>
          <a:p>
            <a:pPr marL="0" indent="0">
              <a:buNone/>
            </a:pPr>
            <a:r>
              <a:rPr lang="en-GB" dirty="0"/>
              <a:t>	Quantum computations and classical computations of 	coefficients executed simultaneously.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realized it in open-source </a:t>
            </a:r>
            <a:r>
              <a:rPr lang="en-GB" i="1" dirty="0"/>
              <a:t>covalent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i="1" dirty="0"/>
              <a:t>	</a:t>
            </a:r>
            <a:r>
              <a:rPr lang="en-GB" dirty="0"/>
              <a:t>Each computational step is one electron.</a:t>
            </a:r>
          </a:p>
          <a:p>
            <a:pPr marL="0" indent="0">
              <a:buNone/>
            </a:pPr>
            <a:r>
              <a:rPr lang="en-GB" dirty="0"/>
              <a:t>	Combine the electrons into common lattice.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49238-3C59-BE36-B019-1B95096421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94" y="0"/>
            <a:ext cx="3747906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961C15-AA3E-E13C-1D0F-6BC0350DFCE2}"/>
              </a:ext>
            </a:extLst>
          </p:cNvPr>
          <p:cNvSpPr/>
          <p:nvPr/>
        </p:nvSpPr>
        <p:spPr>
          <a:xfrm>
            <a:off x="11112499" y="973440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FA1A64-DA8C-DDBB-425D-7805386820F1}"/>
              </a:ext>
            </a:extLst>
          </p:cNvPr>
          <p:cNvSpPr/>
          <p:nvPr/>
        </p:nvSpPr>
        <p:spPr>
          <a:xfrm>
            <a:off x="11122028" y="1798579"/>
            <a:ext cx="730248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DAE8E-33B3-CA1A-FCEE-621BD92C5D42}"/>
              </a:ext>
            </a:extLst>
          </p:cNvPr>
          <p:cNvSpPr/>
          <p:nvPr/>
        </p:nvSpPr>
        <p:spPr>
          <a:xfrm>
            <a:off x="11245956" y="2611320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339F31-AE7C-D1CA-E26B-969B1FA10B7B}"/>
              </a:ext>
            </a:extLst>
          </p:cNvPr>
          <p:cNvSpPr/>
          <p:nvPr/>
        </p:nvSpPr>
        <p:spPr>
          <a:xfrm>
            <a:off x="11245955" y="3424061"/>
            <a:ext cx="784225" cy="156624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FBE4B-20A0-A8FD-19A8-1AF0F6507DD3}"/>
              </a:ext>
            </a:extLst>
          </p:cNvPr>
          <p:cNvSpPr/>
          <p:nvPr/>
        </p:nvSpPr>
        <p:spPr>
          <a:xfrm>
            <a:off x="11365971" y="4213912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4A6DD2-6A3C-2948-24F7-0EC263D512F9}"/>
              </a:ext>
            </a:extLst>
          </p:cNvPr>
          <p:cNvSpPr/>
          <p:nvPr/>
        </p:nvSpPr>
        <p:spPr>
          <a:xfrm>
            <a:off x="10028238" y="1000125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C32E28-3BED-3CD0-4E4B-11E4C897D206}"/>
              </a:ext>
            </a:extLst>
          </p:cNvPr>
          <p:cNvSpPr/>
          <p:nvPr/>
        </p:nvSpPr>
        <p:spPr>
          <a:xfrm>
            <a:off x="9956890" y="1811921"/>
            <a:ext cx="793659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710E5-9F02-76DC-C889-B04B9565D8E9}"/>
              </a:ext>
            </a:extLst>
          </p:cNvPr>
          <p:cNvSpPr/>
          <p:nvPr/>
        </p:nvSpPr>
        <p:spPr>
          <a:xfrm>
            <a:off x="10168892" y="2619888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8299BC-33B5-A487-0F40-052721A00188}"/>
              </a:ext>
            </a:extLst>
          </p:cNvPr>
          <p:cNvSpPr/>
          <p:nvPr/>
        </p:nvSpPr>
        <p:spPr>
          <a:xfrm>
            <a:off x="10168892" y="3428459"/>
            <a:ext cx="74358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A7BF81-C1B5-F71C-28A6-A62F096AB33F}"/>
              </a:ext>
            </a:extLst>
          </p:cNvPr>
          <p:cNvSpPr/>
          <p:nvPr/>
        </p:nvSpPr>
        <p:spPr>
          <a:xfrm>
            <a:off x="10280969" y="4227254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E9CADC41-383D-DD4D-4639-804C2E2690F9}"/>
              </a:ext>
            </a:extLst>
          </p:cNvPr>
          <p:cNvSpPr/>
          <p:nvPr/>
        </p:nvSpPr>
        <p:spPr>
          <a:xfrm>
            <a:off x="10909408" y="2675717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F4F6A85B-6BBD-4F9F-3733-7B07FEBE45BF}"/>
              </a:ext>
            </a:extLst>
          </p:cNvPr>
          <p:cNvSpPr/>
          <p:nvPr/>
        </p:nvSpPr>
        <p:spPr>
          <a:xfrm>
            <a:off x="10775000" y="1862975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F41EBB3-FA66-E3C5-4675-C9671A369316}"/>
              </a:ext>
            </a:extLst>
          </p:cNvPr>
          <p:cNvSpPr/>
          <p:nvPr/>
        </p:nvSpPr>
        <p:spPr>
          <a:xfrm>
            <a:off x="10770236" y="1050233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FB1C745A-0E41-172B-CC48-CA88462148A0}"/>
              </a:ext>
            </a:extLst>
          </p:cNvPr>
          <p:cNvSpPr/>
          <p:nvPr/>
        </p:nvSpPr>
        <p:spPr>
          <a:xfrm>
            <a:off x="10923378" y="3477013"/>
            <a:ext cx="30860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99C3F62-6635-411B-1887-C95D6431A000}"/>
              </a:ext>
            </a:extLst>
          </p:cNvPr>
          <p:cNvSpPr/>
          <p:nvPr/>
        </p:nvSpPr>
        <p:spPr>
          <a:xfrm>
            <a:off x="11023337" y="4278308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E2E41-5F03-6582-D3AD-D84DC8543FD1}"/>
              </a:ext>
            </a:extLst>
          </p:cNvPr>
          <p:cNvSpPr txBox="1"/>
          <p:nvPr/>
        </p:nvSpPr>
        <p:spPr>
          <a:xfrm>
            <a:off x="1556965" y="1798586"/>
            <a:ext cx="260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Quantum </a:t>
            </a:r>
            <a:r>
              <a:rPr lang="de-DE" dirty="0" err="1">
                <a:solidFill>
                  <a:srgbClr val="FFFF00"/>
                </a:solidFill>
              </a:rPr>
              <a:t>computations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0542FB-D942-A15A-22DB-4A0A592F730A}"/>
              </a:ext>
            </a:extLst>
          </p:cNvPr>
          <p:cNvSpPr txBox="1"/>
          <p:nvPr/>
        </p:nvSpPr>
        <p:spPr>
          <a:xfrm>
            <a:off x="4406471" y="1788426"/>
            <a:ext cx="260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computations</a:t>
            </a: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3DE0CB-84AC-766C-9FDD-327847775406}"/>
              </a:ext>
            </a:extLst>
          </p:cNvPr>
          <p:cNvSpPr txBox="1"/>
          <p:nvPr/>
        </p:nvSpPr>
        <p:spPr>
          <a:xfrm>
            <a:off x="2756042" y="2069284"/>
            <a:ext cx="273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executed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simultaneously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EEF5A60-00AF-438A-AC77-5C8096805544}"/>
              </a:ext>
            </a:extLst>
          </p:cNvPr>
          <p:cNvSpPr/>
          <p:nvPr/>
        </p:nvSpPr>
        <p:spPr>
          <a:xfrm>
            <a:off x="9101984" y="186437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001A78E-9AE6-C1EA-D54D-AA08C6DB5804}"/>
              </a:ext>
            </a:extLst>
          </p:cNvPr>
          <p:cNvSpPr/>
          <p:nvPr/>
        </p:nvSpPr>
        <p:spPr>
          <a:xfrm>
            <a:off x="10219056" y="155186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410C5E18-76F6-1F1B-0536-79F705944355}"/>
              </a:ext>
            </a:extLst>
          </p:cNvPr>
          <p:cNvSpPr/>
          <p:nvPr/>
        </p:nvSpPr>
        <p:spPr>
          <a:xfrm>
            <a:off x="9866949" y="250016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/>
      <p:bldP spid="40" grpId="0"/>
      <p:bldP spid="41" grpId="0" animBg="1"/>
      <p:bldP spid="42" grpId="0" animBg="1"/>
      <p:bldP spid="43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esentation_sunday.pptx" id="{F638F73A-A271-4CA0-B2B6-E16CEAFC398C}" vid="{0F29F674-ABB4-4EEB-BA76-02C64558E2FD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137</TotalTime>
  <Words>868</Words>
  <Application>Microsoft Macintosh PowerPoint</Application>
  <PresentationFormat>Widescreen</PresentationFormat>
  <Paragraphs>170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Symbol</vt:lpstr>
      <vt:lpstr>Wingdings</vt:lpstr>
      <vt:lpstr>ETH Zürich</vt:lpstr>
      <vt:lpstr>PowerPoint Presentation</vt:lpstr>
      <vt:lpstr>PITCH</vt:lpstr>
      <vt:lpstr>PowerPoint Presentation</vt:lpstr>
      <vt:lpstr>PowerPoint Presentation</vt:lpstr>
      <vt:lpstr>Roadmap</vt:lpstr>
      <vt:lpstr>Proof of Concept</vt:lpstr>
      <vt:lpstr>The Problem</vt:lpstr>
      <vt:lpstr>Quantum Fourier Monte Carlo</vt:lpstr>
      <vt:lpstr>Optimizations</vt:lpstr>
      <vt:lpstr>Parallellization of processes</vt:lpstr>
      <vt:lpstr>Parellizations</vt:lpstr>
      <vt:lpstr>Distributing the load to multiple machines/QPUs</vt:lpstr>
      <vt:lpstr>Noise optimization</vt:lpstr>
      <vt:lpstr>Benchmarking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Geometric Brownian Motion with Quantum Computers</dc:title>
  <dc:creator>Gong  Anqi</dc:creator>
  <cp:lastModifiedBy>Gong  Anqi</cp:lastModifiedBy>
  <cp:revision>49</cp:revision>
  <dcterms:created xsi:type="dcterms:W3CDTF">2023-05-07T06:40:06Z</dcterms:created>
  <dcterms:modified xsi:type="dcterms:W3CDTF">2023-05-07T14:59:29Z</dcterms:modified>
</cp:coreProperties>
</file>